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xlsx" ContentType="application/vnd.openxmlformats-officedocument.spreadsheetml.sheet"/>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6" r:id="rId1"/>
  </p:sldMasterIdLst>
  <p:notesMasterIdLst>
    <p:notesMasterId r:id="rId7"/>
  </p:notesMasterIdLst>
  <p:sldIdLst>
    <p:sldId id="256" r:id="rId2"/>
    <p:sldId id="262" r:id="rId3"/>
    <p:sldId id="265" r:id="rId4"/>
    <p:sldId id="264"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66B"/>
    <a:srgbClr val="495C8D"/>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115" d="100"/>
          <a:sy n="115" d="100"/>
        </p:scale>
        <p:origin x="-1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6017316017316027"/>
          <c:y val="0.16611295681063137"/>
          <c:w val="0.73593073593073588"/>
          <c:h val="0.7076411960132899"/>
        </c:manualLayout>
      </c:layout>
      <c:lineChart>
        <c:grouping val="standard"/>
        <c:ser>
          <c:idx val="0"/>
          <c:order val="0"/>
          <c:tx>
            <c:strRef>
              <c:f>Sheet1!$A$2</c:f>
              <c:strCache>
                <c:ptCount val="1"/>
                <c:pt idx="0">
                  <c:v>Radon</c:v>
                </c:pt>
              </c:strCache>
            </c:strRef>
          </c:tx>
          <c:spPr>
            <a:ln w="12699">
              <a:solidFill>
                <a:srgbClr val="FF0000"/>
              </a:solidFill>
              <a:prstDash val="solid"/>
            </a:ln>
          </c:spPr>
          <c:marker>
            <c:symbol val="diamond"/>
            <c:size val="4"/>
            <c:spPr>
              <a:solidFill>
                <a:srgbClr val="FF0000"/>
              </a:solidFill>
              <a:ln>
                <a:solidFill>
                  <a:srgbClr val="FF0000"/>
                </a:solidFill>
                <a:prstDash val="solid"/>
              </a:ln>
            </c:spPr>
          </c:marker>
          <c:cat>
            <c:numRef>
              <c:f>Sheet1!$B$1:$F$1</c:f>
              <c:numCache>
                <c:formatCode>General</c:formatCode>
                <c:ptCount val="5"/>
                <c:pt idx="0">
                  <c:v>1</c:v>
                </c:pt>
                <c:pt idx="1">
                  <c:v>2</c:v>
                </c:pt>
                <c:pt idx="2">
                  <c:v>3</c:v>
                </c:pt>
                <c:pt idx="3">
                  <c:v>4</c:v>
                </c:pt>
                <c:pt idx="4">
                  <c:v>5</c:v>
                </c:pt>
              </c:numCache>
            </c:numRef>
          </c:cat>
          <c:val>
            <c:numRef>
              <c:f>Sheet1!$B$2:$F$2</c:f>
              <c:numCache>
                <c:formatCode>General</c:formatCode>
                <c:ptCount val="5"/>
                <c:pt idx="0">
                  <c:v>10</c:v>
                </c:pt>
                <c:pt idx="1">
                  <c:v>6</c:v>
                </c:pt>
                <c:pt idx="2">
                  <c:v>3</c:v>
                </c:pt>
                <c:pt idx="3">
                  <c:v>2</c:v>
                </c:pt>
                <c:pt idx="4">
                  <c:v>1</c:v>
                </c:pt>
              </c:numCache>
            </c:numRef>
          </c:val>
        </c:ser>
        <c:ser>
          <c:idx val="1"/>
          <c:order val="1"/>
          <c:tx>
            <c:strRef>
              <c:f>Sheet1!$A$3</c:f>
              <c:strCache>
                <c:ptCount val="1"/>
                <c:pt idx="0">
                  <c:v>Monazite</c:v>
                </c:pt>
              </c:strCache>
            </c:strRef>
          </c:tx>
          <c:spPr>
            <a:ln w="12699">
              <a:solidFill>
                <a:srgbClr val="0000FF"/>
              </a:solidFill>
              <a:prstDash val="solid"/>
            </a:ln>
          </c:spPr>
          <c:marker>
            <c:symbol val="square"/>
            <c:size val="4"/>
            <c:spPr>
              <a:solidFill>
                <a:srgbClr val="0000FF"/>
              </a:solidFill>
              <a:ln>
                <a:solidFill>
                  <a:srgbClr val="0000FF"/>
                </a:solidFill>
                <a:prstDash val="solid"/>
              </a:ln>
            </c:spPr>
          </c:marker>
          <c:cat>
            <c:numRef>
              <c:f>Sheet1!$B$1:$F$1</c:f>
              <c:numCache>
                <c:formatCode>General</c:formatCode>
                <c:ptCount val="5"/>
                <c:pt idx="0">
                  <c:v>1</c:v>
                </c:pt>
                <c:pt idx="1">
                  <c:v>2</c:v>
                </c:pt>
                <c:pt idx="2">
                  <c:v>3</c:v>
                </c:pt>
                <c:pt idx="3">
                  <c:v>4</c:v>
                </c:pt>
                <c:pt idx="4">
                  <c:v>5</c:v>
                </c:pt>
              </c:numCache>
            </c:numRef>
          </c:cat>
          <c:val>
            <c:numRef>
              <c:f>Sheet1!$B$3:$F$3</c:f>
              <c:numCache>
                <c:formatCode>General</c:formatCode>
                <c:ptCount val="5"/>
                <c:pt idx="0">
                  <c:v>6</c:v>
                </c:pt>
                <c:pt idx="1">
                  <c:v>5</c:v>
                </c:pt>
                <c:pt idx="2">
                  <c:v>5</c:v>
                </c:pt>
                <c:pt idx="3">
                  <c:v>6</c:v>
                </c:pt>
                <c:pt idx="4">
                  <c:v>5</c:v>
                </c:pt>
              </c:numCache>
            </c:numRef>
          </c:val>
        </c:ser>
        <c:marker val="1"/>
        <c:axId val="161475584"/>
        <c:axId val="49820032"/>
      </c:lineChart>
      <c:catAx>
        <c:axId val="161475584"/>
        <c:scaling>
          <c:orientation val="minMax"/>
        </c:scaling>
        <c:axPos val="b"/>
        <c:numFmt formatCode="General" sourceLinked="1"/>
        <c:majorTickMark val="in"/>
        <c:tickLblPos val="nextTo"/>
        <c:spPr>
          <a:ln w="3175">
            <a:solidFill>
              <a:schemeClr val="tx1"/>
            </a:solidFill>
            <a:prstDash val="solid"/>
          </a:ln>
        </c:spPr>
        <c:txPr>
          <a:bodyPr rot="0" vert="horz"/>
          <a:lstStyle/>
          <a:p>
            <a:pPr>
              <a:defRPr sz="1050" b="0" i="0" u="none" strike="noStrike" baseline="0">
                <a:solidFill>
                  <a:schemeClr val="tx1"/>
                </a:solidFill>
                <a:latin typeface="ＭＳ Ｐゴシック"/>
                <a:ea typeface="ＭＳ Ｐゴシック"/>
                <a:cs typeface="ＭＳ Ｐゴシック"/>
              </a:defRPr>
            </a:pPr>
            <a:endParaRPr lang="ja-JP"/>
          </a:p>
        </c:txPr>
        <c:crossAx val="49820032"/>
        <c:crosses val="autoZero"/>
        <c:auto val="1"/>
        <c:lblAlgn val="ctr"/>
        <c:lblOffset val="100"/>
        <c:tickLblSkip val="1"/>
        <c:tickMarkSkip val="1"/>
      </c:catAx>
      <c:valAx>
        <c:axId val="49820032"/>
        <c:scaling>
          <c:orientation val="minMax"/>
        </c:scaling>
        <c:axPos val="l"/>
        <c:majorGridlines>
          <c:spPr>
            <a:ln w="3175">
              <a:solidFill>
                <a:schemeClr val="tx1"/>
              </a:solidFill>
              <a:prstDash val="solid"/>
            </a:ln>
          </c:spPr>
        </c:majorGridlines>
        <c:numFmt formatCode="General" sourceLinked="1"/>
        <c:majorTickMark val="in"/>
        <c:tickLblPos val="nextTo"/>
        <c:spPr>
          <a:ln w="3175">
            <a:solidFill>
              <a:schemeClr val="tx1"/>
            </a:solidFill>
            <a:prstDash val="solid"/>
          </a:ln>
        </c:spPr>
        <c:txPr>
          <a:bodyPr rot="0" vert="horz"/>
          <a:lstStyle/>
          <a:p>
            <a:pPr>
              <a:defRPr sz="1050" b="0" i="0" u="none" strike="noStrike" baseline="0">
                <a:solidFill>
                  <a:schemeClr val="tx1"/>
                </a:solidFill>
                <a:latin typeface="ＭＳ Ｐゴシック"/>
                <a:ea typeface="ＭＳ Ｐゴシック"/>
                <a:cs typeface="ＭＳ Ｐゴシック"/>
              </a:defRPr>
            </a:pPr>
            <a:endParaRPr lang="ja-JP"/>
          </a:p>
        </c:txPr>
        <c:crossAx val="161475584"/>
        <c:crosses val="autoZero"/>
        <c:crossBetween val="between"/>
      </c:valAx>
      <c:spPr>
        <a:noFill/>
        <a:ln w="12699">
          <a:solidFill>
            <a:schemeClr val="tx1"/>
          </a:solidFill>
          <a:prstDash val="solid"/>
        </a:ln>
      </c:spPr>
    </c:plotArea>
    <c:legend>
      <c:legendPos val="r"/>
      <c:layout>
        <c:manualLayout>
          <c:xMode val="edge"/>
          <c:yMode val="edge"/>
          <c:x val="0.18125696722829671"/>
          <c:y val="7.5058057594882665E-4"/>
          <c:w val="0.6031745546797822"/>
          <c:h val="0.15303882100151925"/>
        </c:manualLayout>
      </c:layout>
      <c:spPr>
        <a:noFill/>
        <a:ln w="3175">
          <a:solidFill>
            <a:schemeClr val="tx1"/>
          </a:solidFill>
          <a:prstDash val="solid"/>
        </a:ln>
      </c:spPr>
      <c:txPr>
        <a:bodyPr/>
        <a:lstStyle/>
        <a:p>
          <a:pPr>
            <a:defRPr sz="735" b="0" i="0" u="none" strike="noStrike" baseline="0">
              <a:solidFill>
                <a:schemeClr val="tx1"/>
              </a:solidFill>
              <a:latin typeface="ＭＳ Ｐゴシック"/>
              <a:ea typeface="ＭＳ Ｐゴシック"/>
              <a:cs typeface="ＭＳ Ｐゴシック"/>
            </a:defRPr>
          </a:pPr>
          <a:endParaRPr lang="ja-JP"/>
        </a:p>
      </c:txPr>
    </c:legend>
    <c:plotVisOnly val="1"/>
    <c:dispBlanksAs val="gap"/>
  </c:chart>
  <c:spPr>
    <a:noFill/>
    <a:ln>
      <a:noFill/>
    </a:ln>
  </c:spPr>
  <c:txPr>
    <a:bodyPr/>
    <a:lstStyle/>
    <a:p>
      <a:pPr>
        <a:defRPr sz="800" b="0" i="0" u="none" strike="noStrike" baseline="0">
          <a:solidFill>
            <a:schemeClr val="tx1"/>
          </a:solidFill>
          <a:latin typeface="ＭＳ Ｐゴシック"/>
          <a:ea typeface="ＭＳ Ｐゴシック"/>
          <a:cs typeface="ＭＳ Ｐゴシック"/>
        </a:defRPr>
      </a:pPr>
      <a:endParaRPr lang="ja-JP"/>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A6179-3FE6-4B93-A062-727A9D35041E}" type="datetimeFigureOut">
              <a:rPr kumimoji="1" lang="ja-JP" altLang="en-US" smtClean="0"/>
              <a:pPr/>
              <a:t>2024/5/12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EACC6-7856-41DC-8E15-F717CF033EA0}" type="slidenum">
              <a:rPr kumimoji="1" lang="ja-JP" altLang="en-US" smtClean="0"/>
              <a:pPr/>
              <a:t>&lt;#&gt;</a:t>
            </a:fld>
            <a:endParaRPr kumimoji="1" lang="ja-JP" altLang="en-US"/>
          </a:p>
        </p:txBody>
      </p:sp>
    </p:spTree>
    <p:extLst>
      <p:ext uri="{BB962C8B-B14F-4D97-AF65-F5344CB8AC3E}">
        <p14:creationId xmlns:p14="http://schemas.microsoft.com/office/powerpoint/2010/main" xmlns="" val="13654265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49627" y="2349300"/>
            <a:ext cx="8991600" cy="1961817"/>
          </a:xfrm>
          <a:prstGeom prst="rect">
            <a:avLst/>
          </a:prstGeom>
          <a:solidFill>
            <a:srgbClr val="FFFFFF"/>
          </a:solidFill>
          <a:ln w="31750" cap="sq">
            <a:solidFill>
              <a:srgbClr val="495C8D"/>
            </a:solidFill>
            <a:miter lim="800000"/>
          </a:ln>
        </p:spPr>
        <p:txBody>
          <a:bodyPr vert="horz" lIns="182880" tIns="182880" rIns="182880" bIns="182880" rtlCol="0" anchor="ctr">
            <a:normAutofit/>
          </a:bodyPr>
          <a:lstStyle>
            <a:lvl1pPr algn="l" defTabSz="914400" rtl="0" eaLnBrk="1" latinLnBrk="0" hangingPunct="1">
              <a:lnSpc>
                <a:spcPct val="90000"/>
              </a:lnSpc>
              <a:spcBef>
                <a:spcPct val="0"/>
              </a:spcBef>
              <a:buNone/>
              <a:defRPr kumimoji="1" lang="en-US" altLang="en-US" sz="2800" kern="1200" cap="all" spc="200" baseline="0" dirty="0">
                <a:solidFill>
                  <a:srgbClr val="37466B"/>
                </a:solidFill>
                <a:latin typeface="+mn-ea"/>
                <a:ea typeface="+mn-ea"/>
                <a:cs typeface="+mj-cs"/>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695194" y="4500462"/>
            <a:ext cx="6801612" cy="1239894"/>
          </a:xfrm>
          <a:noFill/>
        </p:spPr>
        <p:txBody>
          <a:bodyPr>
            <a:normAutofit/>
          </a:bodyPr>
          <a:lstStyle>
            <a:lvl1pPr marL="0" indent="0" algn="ctr">
              <a:buNone/>
              <a:defRPr sz="20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9" name="Slide Number Placeholder 8"/>
          <p:cNvSpPr>
            <a:spLocks noGrp="1"/>
          </p:cNvSpPr>
          <p:nvPr>
            <p:ph type="sldNum" sz="quarter" idx="12"/>
          </p:nvPr>
        </p:nvSpPr>
        <p:spPr/>
        <p:txBody>
          <a:bodyPr/>
          <a:lstStyle/>
          <a:p>
            <a:fld id="{C91C4046-50BF-425F-A9C7-381765CCC49B}" type="slidenum">
              <a:rPr kumimoji="1" lang="ja-JP" altLang="en-US" smtClean="0"/>
              <a:pPr/>
              <a:t>&lt;#&gt;</a:t>
            </a:fld>
            <a:endParaRPr kumimoji="1" lang="ja-JP" altLang="en-US"/>
          </a:p>
        </p:txBody>
      </p:sp>
      <p:sp>
        <p:nvSpPr>
          <p:cNvPr id="5" name="Footer Placeholder 4">
            <a:extLst>
              <a:ext uri="{FF2B5EF4-FFF2-40B4-BE49-F238E27FC236}">
                <a16:creationId xmlns:a16="http://schemas.microsoft.com/office/drawing/2014/main" xmlns="" id="{AB17E352-E8FA-A03A-11F2-CE3E011E5F2F}"/>
              </a:ext>
            </a:extLst>
          </p:cNvPr>
          <p:cNvSpPr>
            <a:spLocks noGrp="1"/>
          </p:cNvSpPr>
          <p:nvPr>
            <p:ph type="ftr" sz="quarter" idx="3"/>
          </p:nvPr>
        </p:nvSpPr>
        <p:spPr>
          <a:xfrm>
            <a:off x="1698331" y="6409038"/>
            <a:ext cx="7217523" cy="345989"/>
          </a:xfrm>
          <a:prstGeom prst="rect">
            <a:avLst/>
          </a:prstGeom>
        </p:spPr>
        <p:txBody>
          <a:bodyPr vert="horz" lIns="91440" tIns="45720" rIns="91440" bIns="45720" rtlCol="0" anchor="ctr"/>
          <a:lstStyle>
            <a:lvl1pPr algn="l">
              <a:defRPr sz="1050" b="0" i="0">
                <a:solidFill>
                  <a:schemeClr val="bg1">
                    <a:alpha val="70000"/>
                  </a:schemeClr>
                </a:solidFill>
                <a:latin typeface="+mn-ea"/>
                <a:ea typeface="+mn-ea"/>
              </a:defRPr>
            </a:lvl1pPr>
          </a:lstStyle>
          <a:p>
            <a:pPr algn="ctr" hangingPunct="0"/>
            <a:r>
              <a:rPr kumimoji="1" lang="en-US" altLang="ja-JP" dirty="0" smtClean="0"/>
              <a:t>International Conference on Nuclear Knowledge Management and Human Resources Development: Challenges and Opportunities</a:t>
            </a:r>
            <a:endParaRPr lang="ja-JP" altLang="ja-JP" dirty="0"/>
          </a:p>
        </p:txBody>
      </p:sp>
      <p:sp>
        <p:nvSpPr>
          <p:cNvPr id="8" name="Date Placeholder 3"/>
          <p:cNvSpPr txBox="1">
            <a:spLocks/>
          </p:cNvSpPr>
          <p:nvPr userDrawn="1"/>
        </p:nvSpPr>
        <p:spPr>
          <a:xfrm>
            <a:off x="7738074" y="6411073"/>
            <a:ext cx="2475367" cy="323968"/>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ja-JP" altLang="en-US" sz="1050" baseline="0" smtClean="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smtClean="0">
                <a:ln>
                  <a:noFill/>
                </a:ln>
                <a:solidFill>
                  <a:schemeClr val="bg2">
                    <a:alpha val="70000"/>
                  </a:schemeClr>
                </a:solidFill>
                <a:effectLst/>
                <a:uLnTx/>
                <a:uFillTx/>
                <a:latin typeface="+mn-lt"/>
                <a:ea typeface="+mn-ea"/>
                <a:cs typeface="+mn-cs"/>
              </a:rPr>
              <a:t>1 to 5 July 2024.</a:t>
            </a:r>
            <a:endParaRPr kumimoji="1" lang="en-US" altLang="en-US" sz="1000" b="1" i="0" u="none" strike="noStrike" kern="1200" cap="none" spc="0" normalizeH="0" baseline="0" noProof="0" dirty="0">
              <a:ln>
                <a:noFill/>
              </a:ln>
              <a:solidFill>
                <a:schemeClr val="bg2">
                  <a:alpha val="70000"/>
                </a:schemeClr>
              </a:solidFill>
              <a:effectLst/>
              <a:uLnTx/>
              <a:uFillTx/>
              <a:latin typeface="+mn-lt"/>
              <a:ea typeface="+mn-ea"/>
              <a:cs typeface="+mn-cs"/>
            </a:endParaRPr>
          </a:p>
        </p:txBody>
      </p:sp>
    </p:spTree>
    <p:extLst>
      <p:ext uri="{BB962C8B-B14F-4D97-AF65-F5344CB8AC3E}">
        <p14:creationId xmlns:p14="http://schemas.microsoft.com/office/powerpoint/2010/main" xmlns="" val="283168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848" y="73959"/>
            <a:ext cx="10196834" cy="822138"/>
          </a:xfrm>
          <a:prstGeom prst="rect">
            <a:avLst/>
          </a:prstGeom>
          <a:solidFill>
            <a:srgbClr val="FFFFFF"/>
          </a:solidFill>
          <a:ln w="31750" cap="sq">
            <a:solidFill>
              <a:srgbClr val="495C8D"/>
            </a:solidFill>
            <a:miter lim="800000"/>
          </a:ln>
        </p:spPr>
        <p:txBody>
          <a:bodyPr vert="horz" lIns="182880" tIns="182880" rIns="182880" bIns="182880" rtlCol="0" anchor="ctr">
            <a:normAutofit/>
          </a:bodyPr>
          <a:lstStyle>
            <a:lvl1pPr algn="l" defTabSz="914400" rtl="0" eaLnBrk="1" latinLnBrk="0" hangingPunct="1">
              <a:lnSpc>
                <a:spcPct val="90000"/>
              </a:lnSpc>
              <a:spcBef>
                <a:spcPct val="0"/>
              </a:spcBef>
              <a:buNone/>
              <a:defRPr kumimoji="1" lang="en-US" altLang="en-US" sz="2800" kern="1200" cap="all" spc="200" baseline="0" dirty="0">
                <a:solidFill>
                  <a:srgbClr val="37466B"/>
                </a:solidFill>
                <a:latin typeface="+mn-ea"/>
                <a:ea typeface="+mn-ea"/>
                <a:cs typeface="+mj-cs"/>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Slide Number Placeholder 8"/>
          <p:cNvSpPr>
            <a:spLocks noGrp="1"/>
          </p:cNvSpPr>
          <p:nvPr>
            <p:ph type="sldNum" sz="quarter" idx="12"/>
          </p:nvPr>
        </p:nvSpPr>
        <p:spPr/>
        <p:txBody>
          <a:bodyPr/>
          <a:lstStyle/>
          <a:p>
            <a:fld id="{C91C4046-50BF-425F-A9C7-381765CCC49B}" type="slidenum">
              <a:rPr kumimoji="1" lang="ja-JP" altLang="en-US" smtClean="0"/>
              <a:pPr/>
              <a:t>&lt;#&gt;</a:t>
            </a:fld>
            <a:endParaRPr kumimoji="1" lang="ja-JP" altLang="en-US"/>
          </a:p>
        </p:txBody>
      </p:sp>
      <p:sp>
        <p:nvSpPr>
          <p:cNvPr id="14" name="Footer Placeholder 4">
            <a:extLst>
              <a:ext uri="{FF2B5EF4-FFF2-40B4-BE49-F238E27FC236}">
                <a16:creationId xmlns:a16="http://schemas.microsoft.com/office/drawing/2014/main" xmlns="" id="{F319643B-255A-7A40-96A5-ABBD1D67A4E0}"/>
              </a:ext>
            </a:extLst>
          </p:cNvPr>
          <p:cNvSpPr>
            <a:spLocks noGrp="1"/>
          </p:cNvSpPr>
          <p:nvPr>
            <p:ph type="ftr" sz="quarter" idx="3"/>
          </p:nvPr>
        </p:nvSpPr>
        <p:spPr>
          <a:xfrm>
            <a:off x="1698331" y="6491296"/>
            <a:ext cx="7217523" cy="320040"/>
          </a:xfrm>
          <a:prstGeom prst="rect">
            <a:avLst/>
          </a:prstGeom>
        </p:spPr>
        <p:txBody>
          <a:bodyPr vert="horz" lIns="91440" tIns="45720" rIns="91440" bIns="45720" rtlCol="0" anchor="ctr"/>
          <a:lstStyle>
            <a:lvl1pPr algn="l">
              <a:defRPr sz="1050" b="0" i="0">
                <a:solidFill>
                  <a:schemeClr val="bg1">
                    <a:alpha val="70000"/>
                  </a:schemeClr>
                </a:solidFill>
                <a:latin typeface="+mn-ea"/>
                <a:ea typeface="+mn-ea"/>
              </a:defRPr>
            </a:lvl1pPr>
          </a:lstStyle>
          <a:p>
            <a:pPr algn="ctr" hangingPunct="0"/>
            <a:r>
              <a:rPr lang="en-GB" altLang="ja-JP" dirty="0"/>
              <a:t>Regional Seminar on Good Practices in Linking Nuclear Science Technology (NST) into Secondary Education</a:t>
            </a:r>
            <a:endParaRPr lang="ja-JP" altLang="ja-JP" dirty="0"/>
          </a:p>
        </p:txBody>
      </p:sp>
      <p:sp>
        <p:nvSpPr>
          <p:cNvPr id="7" name="Footer Placeholder 4"/>
          <p:cNvSpPr txBox="1">
            <a:spLocks/>
          </p:cNvSpPr>
          <p:nvPr userDrawn="1"/>
        </p:nvSpPr>
        <p:spPr>
          <a:xfrm>
            <a:off x="1698331" y="6392562"/>
            <a:ext cx="7217523" cy="418774"/>
          </a:xfrm>
          <a:prstGeom prst="rect">
            <a:avLst/>
          </a:prstGeom>
        </p:spPr>
        <p:txBody>
          <a:bodyPr vert="horz" lIns="91440" tIns="45720" rIns="91440" bIns="45720" rtlCol="0" anchor="ctr"/>
          <a:lstStyle>
            <a:lvl1pPr marL="0" marR="0" indent="0" algn="ctr" defTabSz="457200" rtl="0" eaLnBrk="1" fontAlgn="auto" latinLnBrk="0" hangingPunct="0">
              <a:lnSpc>
                <a:spcPct val="100000"/>
              </a:lnSpc>
              <a:spcBef>
                <a:spcPts val="0"/>
              </a:spcBef>
              <a:spcAft>
                <a:spcPts val="0"/>
              </a:spcAft>
              <a:buClrTx/>
              <a:buSzTx/>
              <a:buFontTx/>
              <a:buNone/>
              <a:tabLst/>
              <a:defRPr sz="1050" b="0" i="0">
                <a:solidFill>
                  <a:schemeClr val="bg1">
                    <a:alpha val="70000"/>
                  </a:schemeClr>
                </a:solidFill>
                <a:latin typeface="+mn-ea"/>
                <a:ea typeface="+mn-ea"/>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altLang="ja-JP" sz="1050" b="0" i="0" u="none" strike="noStrike" kern="1200" cap="none" spc="0" normalizeH="0" baseline="0" noProof="0" smtClean="0">
                <a:ln>
                  <a:noFill/>
                </a:ln>
                <a:solidFill>
                  <a:schemeClr val="bg1">
                    <a:alpha val="70000"/>
                  </a:schemeClr>
                </a:solidFill>
                <a:effectLst/>
                <a:uLnTx/>
                <a:uFillTx/>
                <a:latin typeface="+mn-ea"/>
                <a:ea typeface="+mn-ea"/>
                <a:cs typeface="+mn-cs"/>
              </a:rPr>
              <a:t> International Conference on Nuclear Knowledge Management and Human Resources Development:</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altLang="ja-JP" sz="1050" b="0" i="0" u="none" strike="noStrike" kern="1200" cap="none" spc="0" normalizeH="0" baseline="0" noProof="0" smtClean="0">
                <a:ln>
                  <a:noFill/>
                </a:ln>
                <a:solidFill>
                  <a:schemeClr val="bg1">
                    <a:alpha val="70000"/>
                  </a:schemeClr>
                </a:solidFill>
                <a:effectLst/>
                <a:uLnTx/>
                <a:uFillTx/>
                <a:latin typeface="+mn-ea"/>
                <a:ea typeface="+mn-ea"/>
                <a:cs typeface="+mn-cs"/>
              </a:rPr>
              <a:t> Challenges and Opportunities </a:t>
            </a:r>
            <a:endParaRPr kumimoji="0" lang="en-US" altLang="ja-JP" sz="1050" b="0" i="0" u="none" strike="noStrike" kern="1200" cap="none" spc="0" normalizeH="0" baseline="0" noProof="0" dirty="0" smtClean="0">
              <a:ln>
                <a:noFill/>
              </a:ln>
              <a:solidFill>
                <a:schemeClr val="bg1">
                  <a:alpha val="70000"/>
                </a:schemeClr>
              </a:solidFill>
              <a:effectLst/>
              <a:uLnTx/>
              <a:uFillTx/>
              <a:latin typeface="+mn-ea"/>
              <a:ea typeface="+mn-ea"/>
              <a:cs typeface="+mn-cs"/>
            </a:endParaRPr>
          </a:p>
        </p:txBody>
      </p:sp>
      <p:sp>
        <p:nvSpPr>
          <p:cNvPr id="8" name="Date Placeholder 3"/>
          <p:cNvSpPr txBox="1">
            <a:spLocks/>
          </p:cNvSpPr>
          <p:nvPr userDrawn="1"/>
        </p:nvSpPr>
        <p:spPr>
          <a:xfrm>
            <a:off x="7729835" y="6411073"/>
            <a:ext cx="2475367" cy="323968"/>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ja-JP" altLang="en-US" sz="1050" baseline="0" smtClean="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smtClean="0">
                <a:ln>
                  <a:noFill/>
                </a:ln>
                <a:solidFill>
                  <a:schemeClr val="bg2">
                    <a:alpha val="70000"/>
                  </a:schemeClr>
                </a:solidFill>
                <a:effectLst/>
                <a:uLnTx/>
                <a:uFillTx/>
                <a:latin typeface="+mn-lt"/>
                <a:ea typeface="+mn-ea"/>
                <a:cs typeface="+mn-cs"/>
              </a:rPr>
              <a:t>1 to 5 July 2024.</a:t>
            </a:r>
            <a:endParaRPr kumimoji="1" lang="en-US" altLang="en-US" sz="1000" b="1" i="0" u="none" strike="noStrike" kern="1200" cap="none" spc="0" normalizeH="0" baseline="0" noProof="0" dirty="0">
              <a:ln>
                <a:noFill/>
              </a:ln>
              <a:solidFill>
                <a:schemeClr val="bg2">
                  <a:alpha val="70000"/>
                </a:schemeClr>
              </a:solidFill>
              <a:effectLst/>
              <a:uLnTx/>
              <a:uFillTx/>
              <a:latin typeface="+mn-lt"/>
              <a:ea typeface="+mn-ea"/>
              <a:cs typeface="+mn-cs"/>
            </a:endParaRPr>
          </a:p>
        </p:txBody>
      </p:sp>
    </p:spTree>
    <p:extLst>
      <p:ext uri="{BB962C8B-B14F-4D97-AF65-F5344CB8AC3E}">
        <p14:creationId xmlns:p14="http://schemas.microsoft.com/office/powerpoint/2010/main" xmlns="" val="327061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prstGeom prst="rect">
            <a:avLst/>
          </a:prstGeom>
          <a:solidFill>
            <a:srgbClr val="FFFFFF"/>
          </a:solidFill>
          <a:ln w="31750" cap="sq">
            <a:solidFill>
              <a:srgbClr val="495C8D"/>
            </a:solidFill>
            <a:miter lim="800000"/>
          </a:ln>
        </p:spPr>
        <p:txBody>
          <a:bodyPr vert="horz" lIns="182880" tIns="182880" rIns="182880" bIns="182880" rtlCol="0" anchor="ctr">
            <a:normAutofit/>
          </a:bodyPr>
          <a:lstStyle>
            <a:lvl1pPr algn="l" defTabSz="914400" rtl="0" eaLnBrk="1" latinLnBrk="0" hangingPunct="1">
              <a:lnSpc>
                <a:spcPct val="90000"/>
              </a:lnSpc>
              <a:spcBef>
                <a:spcPct val="0"/>
              </a:spcBef>
              <a:buNone/>
              <a:defRPr kumimoji="1" lang="en-US" altLang="en-US" sz="2800" kern="1200" cap="all" spc="200" baseline="0" dirty="0">
                <a:solidFill>
                  <a:srgbClr val="37466B"/>
                </a:solidFill>
                <a:latin typeface="+mn-ea"/>
                <a:ea typeface="+mn-ea"/>
                <a:cs typeface="+mj-cs"/>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rgbClr val="3746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9" name="Slide Number Placeholder 8"/>
          <p:cNvSpPr>
            <a:spLocks noGrp="1"/>
          </p:cNvSpPr>
          <p:nvPr>
            <p:ph type="sldNum" sz="quarter" idx="12"/>
          </p:nvPr>
        </p:nvSpPr>
        <p:spPr/>
        <p:txBody>
          <a:bodyPr/>
          <a:lstStyle/>
          <a:p>
            <a:fld id="{C91C4046-50BF-425F-A9C7-381765CCC49B}" type="slidenum">
              <a:rPr kumimoji="1" lang="ja-JP" altLang="en-US" smtClean="0"/>
              <a:pPr/>
              <a:t>&lt;#&gt;</a:t>
            </a:fld>
            <a:endParaRPr kumimoji="1" lang="ja-JP" altLang="en-US"/>
          </a:p>
        </p:txBody>
      </p:sp>
      <p:sp>
        <p:nvSpPr>
          <p:cNvPr id="4" name="Date Placeholder 3">
            <a:extLst>
              <a:ext uri="{FF2B5EF4-FFF2-40B4-BE49-F238E27FC236}">
                <a16:creationId xmlns:a16="http://schemas.microsoft.com/office/drawing/2014/main" xmlns="" id="{0151A4B5-56FD-4600-A8BC-26A9A95B49CB}"/>
              </a:ext>
            </a:extLst>
          </p:cNvPr>
          <p:cNvSpPr>
            <a:spLocks noGrp="1"/>
          </p:cNvSpPr>
          <p:nvPr>
            <p:ph type="dt" sz="half" idx="2"/>
          </p:nvPr>
        </p:nvSpPr>
        <p:spPr>
          <a:xfrm>
            <a:off x="7750431" y="6489332"/>
            <a:ext cx="2475367" cy="323968"/>
          </a:xfrm>
          <a:prstGeom prst="rect">
            <a:avLst/>
          </a:prstGeom>
        </p:spPr>
        <p:txBody>
          <a:bodyPr vert="horz" lIns="91440" tIns="45720" rIns="91440" bIns="45720" rtlCol="0" anchor="ctr"/>
          <a:lstStyle>
            <a:lvl1pPr algn="r">
              <a:defRPr sz="1050" b="1">
                <a:solidFill>
                  <a:schemeClr val="bg2">
                    <a:alpha val="70000"/>
                  </a:schemeClr>
                </a:solidFill>
              </a:defRPr>
            </a:lvl1pPr>
          </a:lstStyle>
          <a:p>
            <a:r>
              <a:rPr kumimoji="1" lang="en-US" altLang="ja-JP"/>
              <a:t>29 Oct 2023</a:t>
            </a:r>
            <a:endParaRPr kumimoji="1" lang="ja-JP" altLang="en-US" dirty="0"/>
          </a:p>
        </p:txBody>
      </p:sp>
      <p:sp>
        <p:nvSpPr>
          <p:cNvPr id="5" name="Footer Placeholder 4">
            <a:extLst>
              <a:ext uri="{FF2B5EF4-FFF2-40B4-BE49-F238E27FC236}">
                <a16:creationId xmlns:a16="http://schemas.microsoft.com/office/drawing/2014/main" xmlns="" id="{CFCE813F-A414-2B49-FD70-3D3041C9C501}"/>
              </a:ext>
            </a:extLst>
          </p:cNvPr>
          <p:cNvSpPr>
            <a:spLocks noGrp="1"/>
          </p:cNvSpPr>
          <p:nvPr>
            <p:ph type="ftr" sz="quarter" idx="3"/>
          </p:nvPr>
        </p:nvSpPr>
        <p:spPr>
          <a:xfrm>
            <a:off x="1698331" y="6491296"/>
            <a:ext cx="7217523" cy="320040"/>
          </a:xfrm>
          <a:prstGeom prst="rect">
            <a:avLst/>
          </a:prstGeom>
        </p:spPr>
        <p:txBody>
          <a:bodyPr vert="horz" lIns="91440" tIns="45720" rIns="91440" bIns="45720" rtlCol="0" anchor="ctr"/>
          <a:lstStyle>
            <a:lvl1pPr algn="l">
              <a:defRPr sz="1050" b="0" i="0">
                <a:solidFill>
                  <a:schemeClr val="bg1">
                    <a:alpha val="70000"/>
                  </a:schemeClr>
                </a:solidFill>
                <a:latin typeface="+mn-ea"/>
                <a:ea typeface="+mn-ea"/>
              </a:defRPr>
            </a:lvl1pPr>
          </a:lstStyle>
          <a:p>
            <a:pPr algn="ctr" hangingPunct="0"/>
            <a:r>
              <a:rPr lang="en-GB" altLang="ja-JP" dirty="0"/>
              <a:t>Regional Seminar on Good Practices in Linking Nuclear Science Technology (NST) into Secondary Education</a:t>
            </a:r>
            <a:endParaRPr lang="ja-JP" altLang="ja-JP" dirty="0"/>
          </a:p>
        </p:txBody>
      </p:sp>
    </p:spTree>
    <p:extLst>
      <p:ext uri="{BB962C8B-B14F-4D97-AF65-F5344CB8AC3E}">
        <p14:creationId xmlns:p14="http://schemas.microsoft.com/office/powerpoint/2010/main" xmlns="" val="366632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7847" y="1239550"/>
            <a:ext cx="4925839" cy="49864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25867" y="1235247"/>
            <a:ext cx="4925837" cy="49864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Slide Number Placeholder 9"/>
          <p:cNvSpPr>
            <a:spLocks noGrp="1"/>
          </p:cNvSpPr>
          <p:nvPr>
            <p:ph type="sldNum" sz="quarter" idx="12"/>
          </p:nvPr>
        </p:nvSpPr>
        <p:spPr/>
        <p:txBody>
          <a:bodyPr/>
          <a:lstStyle/>
          <a:p>
            <a:fld id="{C91C4046-50BF-425F-A9C7-381765CCC49B}" type="slidenum">
              <a:rPr kumimoji="1" lang="ja-JP" altLang="en-US" smtClean="0"/>
              <a:pPr/>
              <a:t>&lt;#&gt;</a:t>
            </a:fld>
            <a:endParaRPr kumimoji="1" lang="ja-JP" altLang="en-US"/>
          </a:p>
        </p:txBody>
      </p:sp>
      <p:sp>
        <p:nvSpPr>
          <p:cNvPr id="11" name="Title Placeholder 1">
            <a:extLst>
              <a:ext uri="{FF2B5EF4-FFF2-40B4-BE49-F238E27FC236}">
                <a16:creationId xmlns:a16="http://schemas.microsoft.com/office/drawing/2014/main" xmlns="" id="{BC1AF3EC-C69B-E67E-AAF6-40B15C48B7E7}"/>
              </a:ext>
            </a:extLst>
          </p:cNvPr>
          <p:cNvSpPr>
            <a:spLocks noGrp="1"/>
          </p:cNvSpPr>
          <p:nvPr>
            <p:ph type="title"/>
          </p:nvPr>
        </p:nvSpPr>
        <p:spPr bwMode="black">
          <a:xfrm>
            <a:off x="927847" y="73959"/>
            <a:ext cx="10196835" cy="822138"/>
          </a:xfrm>
          <a:prstGeom prst="rect">
            <a:avLst/>
          </a:prstGeom>
          <a:solidFill>
            <a:srgbClr val="FFFFFF"/>
          </a:solidFill>
          <a:ln w="31750" cap="sq">
            <a:solidFill>
              <a:srgbClr val="495C8D"/>
            </a:solidFill>
            <a:miter lim="800000"/>
          </a:ln>
        </p:spPr>
        <p:txBody>
          <a:bodyPr vert="horz" lIns="182880" tIns="182880" rIns="182880" bIns="182880" rtlCol="0" anchor="ctr">
            <a:normAutofit/>
          </a:bodyPr>
          <a:lstStyle>
            <a:lvl1pPr algn="l" defTabSz="914400" rtl="0" eaLnBrk="1" latinLnBrk="0" hangingPunct="1">
              <a:lnSpc>
                <a:spcPct val="90000"/>
              </a:lnSpc>
              <a:spcBef>
                <a:spcPct val="0"/>
              </a:spcBef>
              <a:buNone/>
              <a:defRPr kumimoji="1" lang="en-US" altLang="en-US" sz="2800" kern="1200" cap="all" spc="200" baseline="0" dirty="0">
                <a:solidFill>
                  <a:srgbClr val="37466B"/>
                </a:solidFill>
                <a:latin typeface="+mn-ea"/>
                <a:ea typeface="+mn-ea"/>
                <a:cs typeface="+mj-cs"/>
              </a:defRPr>
            </a:lvl1pPr>
          </a:lstStyle>
          <a:p>
            <a:r>
              <a:rPr lang="ja-JP" altLang="en-US" dirty="0"/>
              <a:t>マスター タイトルの書式設定</a:t>
            </a:r>
            <a:endParaRPr lang="en-US" dirty="0"/>
          </a:p>
        </p:txBody>
      </p:sp>
      <p:sp>
        <p:nvSpPr>
          <p:cNvPr id="2" name="Date Placeholder 3">
            <a:extLst>
              <a:ext uri="{FF2B5EF4-FFF2-40B4-BE49-F238E27FC236}">
                <a16:creationId xmlns:a16="http://schemas.microsoft.com/office/drawing/2014/main" xmlns="" id="{69DC7C75-0645-9391-9656-638210A55B26}"/>
              </a:ext>
            </a:extLst>
          </p:cNvPr>
          <p:cNvSpPr>
            <a:spLocks noGrp="1"/>
          </p:cNvSpPr>
          <p:nvPr>
            <p:ph type="dt" sz="half" idx="13"/>
          </p:nvPr>
        </p:nvSpPr>
        <p:spPr>
          <a:xfrm>
            <a:off x="7750431" y="6489332"/>
            <a:ext cx="2475367" cy="323968"/>
          </a:xfrm>
          <a:prstGeom prst="rect">
            <a:avLst/>
          </a:prstGeom>
        </p:spPr>
        <p:txBody>
          <a:bodyPr vert="horz" lIns="91440" tIns="45720" rIns="91440" bIns="45720" rtlCol="0" anchor="ctr"/>
          <a:lstStyle>
            <a:lvl1pPr algn="r">
              <a:defRPr sz="1050" b="1">
                <a:solidFill>
                  <a:schemeClr val="bg2">
                    <a:alpha val="70000"/>
                  </a:schemeClr>
                </a:solidFill>
              </a:defRPr>
            </a:lvl1pPr>
          </a:lstStyle>
          <a:p>
            <a:r>
              <a:rPr kumimoji="1" lang="en-US" altLang="ja-JP"/>
              <a:t>29 Oct 2023</a:t>
            </a:r>
            <a:endParaRPr kumimoji="1" lang="ja-JP" altLang="en-US" dirty="0"/>
          </a:p>
        </p:txBody>
      </p:sp>
      <p:sp>
        <p:nvSpPr>
          <p:cNvPr id="12" name="Footer Placeholder 4">
            <a:extLst>
              <a:ext uri="{FF2B5EF4-FFF2-40B4-BE49-F238E27FC236}">
                <a16:creationId xmlns:a16="http://schemas.microsoft.com/office/drawing/2014/main" xmlns="" id="{85799859-3BED-B6C0-56E6-70A85A9DA2D6}"/>
              </a:ext>
            </a:extLst>
          </p:cNvPr>
          <p:cNvSpPr>
            <a:spLocks noGrp="1"/>
          </p:cNvSpPr>
          <p:nvPr>
            <p:ph type="ftr" sz="quarter" idx="3"/>
          </p:nvPr>
        </p:nvSpPr>
        <p:spPr>
          <a:xfrm>
            <a:off x="1698331" y="6491296"/>
            <a:ext cx="7217523" cy="320040"/>
          </a:xfrm>
          <a:prstGeom prst="rect">
            <a:avLst/>
          </a:prstGeom>
        </p:spPr>
        <p:txBody>
          <a:bodyPr vert="horz" lIns="91440" tIns="45720" rIns="91440" bIns="45720" rtlCol="0" anchor="ctr"/>
          <a:lstStyle>
            <a:lvl1pPr algn="l">
              <a:defRPr sz="1050" b="0" i="0">
                <a:solidFill>
                  <a:schemeClr val="bg1">
                    <a:alpha val="70000"/>
                  </a:schemeClr>
                </a:solidFill>
                <a:latin typeface="+mn-ea"/>
                <a:ea typeface="+mn-ea"/>
              </a:defRPr>
            </a:lvl1pPr>
          </a:lstStyle>
          <a:p>
            <a:pPr algn="ctr" hangingPunct="0"/>
            <a:r>
              <a:rPr lang="en-GB" altLang="ja-JP" dirty="0"/>
              <a:t>Regional Seminar on Good Practices in Linking Nuclear Science Technology (NST) into Secondary Education</a:t>
            </a:r>
            <a:endParaRPr lang="ja-JP" altLang="ja-JP" dirty="0"/>
          </a:p>
        </p:txBody>
      </p:sp>
    </p:spTree>
    <p:extLst>
      <p:ext uri="{BB962C8B-B14F-4D97-AF65-F5344CB8AC3E}">
        <p14:creationId xmlns:p14="http://schemas.microsoft.com/office/powerpoint/2010/main" xmlns="" val="362588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7846" y="1117974"/>
            <a:ext cx="4925837"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27846" y="1875865"/>
            <a:ext cx="4925837" cy="437029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Content Placeholder 5"/>
          <p:cNvSpPr>
            <a:spLocks noGrp="1"/>
          </p:cNvSpPr>
          <p:nvPr>
            <p:ph sz="quarter" idx="4"/>
          </p:nvPr>
        </p:nvSpPr>
        <p:spPr>
          <a:xfrm>
            <a:off x="6338316" y="1875865"/>
            <a:ext cx="4925836" cy="4370294"/>
          </a:xfrm>
        </p:spPr>
        <p:txBody>
          <a:bodyPr/>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4"/>
          <p:cNvSpPr>
            <a:spLocks noGrp="1"/>
          </p:cNvSpPr>
          <p:nvPr>
            <p:ph type="body" sz="quarter" idx="13"/>
          </p:nvPr>
        </p:nvSpPr>
        <p:spPr>
          <a:xfrm>
            <a:off x="6338316" y="1117974"/>
            <a:ext cx="492583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9" name="Slide Number Placeholder 8"/>
          <p:cNvSpPr>
            <a:spLocks noGrp="1"/>
          </p:cNvSpPr>
          <p:nvPr>
            <p:ph type="sldNum" sz="quarter" idx="12"/>
          </p:nvPr>
        </p:nvSpPr>
        <p:spPr/>
        <p:txBody>
          <a:bodyPr/>
          <a:lstStyle/>
          <a:p>
            <a:fld id="{C91C4046-50BF-425F-A9C7-381765CCC49B}" type="slidenum">
              <a:rPr kumimoji="1" lang="ja-JP" altLang="en-US" smtClean="0"/>
              <a:pPr/>
              <a:t>&lt;#&gt;</a:t>
            </a:fld>
            <a:endParaRPr kumimoji="1" lang="ja-JP" altLang="en-US"/>
          </a:p>
        </p:txBody>
      </p:sp>
      <p:sp>
        <p:nvSpPr>
          <p:cNvPr id="2" name="Title Placeholder 1">
            <a:extLst>
              <a:ext uri="{FF2B5EF4-FFF2-40B4-BE49-F238E27FC236}">
                <a16:creationId xmlns:a16="http://schemas.microsoft.com/office/drawing/2014/main" xmlns="" id="{AFEEBDF3-8804-6C11-46EA-1A6DDDECC0DC}"/>
              </a:ext>
            </a:extLst>
          </p:cNvPr>
          <p:cNvSpPr>
            <a:spLocks noGrp="1"/>
          </p:cNvSpPr>
          <p:nvPr>
            <p:ph type="title"/>
          </p:nvPr>
        </p:nvSpPr>
        <p:spPr bwMode="black">
          <a:xfrm>
            <a:off x="927847" y="73959"/>
            <a:ext cx="10196835" cy="822138"/>
          </a:xfrm>
          <a:prstGeom prst="rect">
            <a:avLst/>
          </a:prstGeom>
          <a:solidFill>
            <a:srgbClr val="FFFFFF"/>
          </a:solidFill>
          <a:ln w="31750" cap="sq">
            <a:solidFill>
              <a:srgbClr val="495C8D"/>
            </a:solidFill>
            <a:miter lim="800000"/>
          </a:ln>
        </p:spPr>
        <p:txBody>
          <a:bodyPr vert="horz" lIns="182880" tIns="182880" rIns="182880" bIns="182880" rtlCol="0" anchor="ctr">
            <a:normAutofit/>
          </a:bodyPr>
          <a:lstStyle>
            <a:lvl1pPr algn="l" defTabSz="914400" rtl="0" eaLnBrk="1" latinLnBrk="0" hangingPunct="1">
              <a:lnSpc>
                <a:spcPct val="90000"/>
              </a:lnSpc>
              <a:spcBef>
                <a:spcPct val="0"/>
              </a:spcBef>
              <a:buNone/>
              <a:defRPr kumimoji="1" lang="en-US" altLang="en-US" sz="2800" kern="1200" cap="all" spc="200" baseline="0" dirty="0">
                <a:solidFill>
                  <a:srgbClr val="37466B"/>
                </a:solidFill>
                <a:latin typeface="+mn-ea"/>
                <a:ea typeface="+mn-ea"/>
                <a:cs typeface="+mj-cs"/>
              </a:defRPr>
            </a:lvl1pPr>
          </a:lstStyle>
          <a:p>
            <a:r>
              <a:rPr lang="ja-JP" altLang="en-US" dirty="0"/>
              <a:t>マスター タイトルの書式設定</a:t>
            </a:r>
            <a:endParaRPr lang="en-US" dirty="0"/>
          </a:p>
        </p:txBody>
      </p:sp>
      <p:sp>
        <p:nvSpPr>
          <p:cNvPr id="5" name="Date Placeholder 3">
            <a:extLst>
              <a:ext uri="{FF2B5EF4-FFF2-40B4-BE49-F238E27FC236}">
                <a16:creationId xmlns:a16="http://schemas.microsoft.com/office/drawing/2014/main" xmlns="" id="{0AF2A8A2-F8EC-CE00-79CE-111C93D98B1C}"/>
              </a:ext>
            </a:extLst>
          </p:cNvPr>
          <p:cNvSpPr>
            <a:spLocks noGrp="1"/>
          </p:cNvSpPr>
          <p:nvPr>
            <p:ph type="dt" sz="half" idx="14"/>
          </p:nvPr>
        </p:nvSpPr>
        <p:spPr>
          <a:xfrm>
            <a:off x="7750431" y="6489332"/>
            <a:ext cx="2475367" cy="323968"/>
          </a:xfrm>
          <a:prstGeom prst="rect">
            <a:avLst/>
          </a:prstGeom>
        </p:spPr>
        <p:txBody>
          <a:bodyPr vert="horz" lIns="91440" tIns="45720" rIns="91440" bIns="45720" rtlCol="0" anchor="ctr"/>
          <a:lstStyle>
            <a:lvl1pPr algn="r">
              <a:defRPr sz="1050" b="1">
                <a:solidFill>
                  <a:schemeClr val="bg2">
                    <a:alpha val="70000"/>
                  </a:schemeClr>
                </a:solidFill>
              </a:defRPr>
            </a:lvl1pPr>
          </a:lstStyle>
          <a:p>
            <a:r>
              <a:rPr kumimoji="1" lang="en-US" altLang="ja-JP"/>
              <a:t>29 Oct 2023</a:t>
            </a:r>
            <a:endParaRPr kumimoji="1" lang="ja-JP" altLang="en-US" dirty="0"/>
          </a:p>
        </p:txBody>
      </p:sp>
      <p:sp>
        <p:nvSpPr>
          <p:cNvPr id="10" name="Footer Placeholder 4">
            <a:extLst>
              <a:ext uri="{FF2B5EF4-FFF2-40B4-BE49-F238E27FC236}">
                <a16:creationId xmlns:a16="http://schemas.microsoft.com/office/drawing/2014/main" xmlns="" id="{CB85E616-D423-CBB2-B0DB-B0C0925B7DC1}"/>
              </a:ext>
            </a:extLst>
          </p:cNvPr>
          <p:cNvSpPr>
            <a:spLocks noGrp="1"/>
          </p:cNvSpPr>
          <p:nvPr>
            <p:ph type="ftr" sz="quarter" idx="3"/>
          </p:nvPr>
        </p:nvSpPr>
        <p:spPr>
          <a:xfrm>
            <a:off x="1698331" y="6491296"/>
            <a:ext cx="7217523" cy="320040"/>
          </a:xfrm>
          <a:prstGeom prst="rect">
            <a:avLst/>
          </a:prstGeom>
        </p:spPr>
        <p:txBody>
          <a:bodyPr vert="horz" lIns="91440" tIns="45720" rIns="91440" bIns="45720" rtlCol="0" anchor="ctr"/>
          <a:lstStyle>
            <a:lvl1pPr algn="l">
              <a:defRPr sz="1050" b="0" i="0">
                <a:solidFill>
                  <a:schemeClr val="bg1">
                    <a:alpha val="70000"/>
                  </a:schemeClr>
                </a:solidFill>
                <a:latin typeface="+mn-ea"/>
                <a:ea typeface="+mn-ea"/>
              </a:defRPr>
            </a:lvl1pPr>
          </a:lstStyle>
          <a:p>
            <a:pPr algn="ctr" hangingPunct="0"/>
            <a:r>
              <a:rPr lang="en-GB" altLang="ja-JP" dirty="0"/>
              <a:t>Regional Seminar on Good Practices in Linking Nuclear Science Technology (NST) into Secondary Education</a:t>
            </a:r>
            <a:endParaRPr lang="ja-JP" altLang="ja-JP" dirty="0"/>
          </a:p>
        </p:txBody>
      </p:sp>
    </p:spTree>
    <p:extLst>
      <p:ext uri="{BB962C8B-B14F-4D97-AF65-F5344CB8AC3E}">
        <p14:creationId xmlns:p14="http://schemas.microsoft.com/office/powerpoint/2010/main" xmlns="" val="380917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91C4046-50BF-425F-A9C7-381765CCC49B}" type="slidenum">
              <a:rPr kumimoji="1" lang="ja-JP" altLang="en-US" smtClean="0"/>
              <a:pPr/>
              <a:t>&lt;#&gt;</a:t>
            </a:fld>
            <a:endParaRPr kumimoji="1" lang="ja-JP" altLang="en-US"/>
          </a:p>
        </p:txBody>
      </p:sp>
      <p:sp>
        <p:nvSpPr>
          <p:cNvPr id="9" name="Title Placeholder 1">
            <a:extLst>
              <a:ext uri="{FF2B5EF4-FFF2-40B4-BE49-F238E27FC236}">
                <a16:creationId xmlns:a16="http://schemas.microsoft.com/office/drawing/2014/main" xmlns="" id="{ABC66ED3-F7DA-2009-5787-082C9B5D2092}"/>
              </a:ext>
            </a:extLst>
          </p:cNvPr>
          <p:cNvSpPr>
            <a:spLocks noGrp="1"/>
          </p:cNvSpPr>
          <p:nvPr>
            <p:ph type="title"/>
          </p:nvPr>
        </p:nvSpPr>
        <p:spPr bwMode="black">
          <a:xfrm>
            <a:off x="927847" y="73959"/>
            <a:ext cx="10196835" cy="822138"/>
          </a:xfrm>
          <a:prstGeom prst="rect">
            <a:avLst/>
          </a:prstGeom>
          <a:solidFill>
            <a:srgbClr val="FFFFFF"/>
          </a:solidFill>
          <a:ln w="31750" cap="sq">
            <a:solidFill>
              <a:srgbClr val="000099"/>
            </a:solidFill>
            <a:miter lim="800000"/>
          </a:ln>
        </p:spPr>
        <p:txBody>
          <a:bodyPr vert="horz" lIns="182880" tIns="182880" rIns="182880" bIns="182880" rtlCol="0" anchor="ctr">
            <a:normAutofit/>
          </a:bodyPr>
          <a:lstStyle/>
          <a:p>
            <a:r>
              <a:rPr lang="ja-JP" altLang="en-US" dirty="0"/>
              <a:t>マスター タイトルの書式設定</a:t>
            </a:r>
            <a:endParaRPr lang="en-US" dirty="0"/>
          </a:p>
        </p:txBody>
      </p:sp>
      <p:sp>
        <p:nvSpPr>
          <p:cNvPr id="2" name="Date Placeholder 3">
            <a:extLst>
              <a:ext uri="{FF2B5EF4-FFF2-40B4-BE49-F238E27FC236}">
                <a16:creationId xmlns:a16="http://schemas.microsoft.com/office/drawing/2014/main" xmlns="" id="{00A2E60A-44CC-FC9C-E4BC-D93EBF3E4D84}"/>
              </a:ext>
            </a:extLst>
          </p:cNvPr>
          <p:cNvSpPr>
            <a:spLocks noGrp="1"/>
          </p:cNvSpPr>
          <p:nvPr>
            <p:ph type="dt" sz="half" idx="2"/>
          </p:nvPr>
        </p:nvSpPr>
        <p:spPr>
          <a:xfrm>
            <a:off x="7750431" y="6489332"/>
            <a:ext cx="2475367" cy="323968"/>
          </a:xfrm>
          <a:prstGeom prst="rect">
            <a:avLst/>
          </a:prstGeom>
        </p:spPr>
        <p:txBody>
          <a:bodyPr vert="horz" lIns="91440" tIns="45720" rIns="91440" bIns="45720" rtlCol="0" anchor="ctr"/>
          <a:lstStyle>
            <a:lvl1pPr algn="r">
              <a:defRPr sz="1050" b="1">
                <a:solidFill>
                  <a:schemeClr val="bg2">
                    <a:alpha val="70000"/>
                  </a:schemeClr>
                </a:solidFill>
              </a:defRPr>
            </a:lvl1pPr>
          </a:lstStyle>
          <a:p>
            <a:r>
              <a:rPr kumimoji="1" lang="en-US" altLang="ja-JP"/>
              <a:t>29 Oct 2023</a:t>
            </a:r>
            <a:endParaRPr kumimoji="1" lang="ja-JP" altLang="en-US" dirty="0"/>
          </a:p>
        </p:txBody>
      </p:sp>
      <p:sp>
        <p:nvSpPr>
          <p:cNvPr id="10" name="Footer Placeholder 4">
            <a:extLst>
              <a:ext uri="{FF2B5EF4-FFF2-40B4-BE49-F238E27FC236}">
                <a16:creationId xmlns:a16="http://schemas.microsoft.com/office/drawing/2014/main" xmlns="" id="{AB2B0DA5-A2C1-90A8-7131-356FEADDC187}"/>
              </a:ext>
            </a:extLst>
          </p:cNvPr>
          <p:cNvSpPr>
            <a:spLocks noGrp="1"/>
          </p:cNvSpPr>
          <p:nvPr>
            <p:ph type="ftr" sz="quarter" idx="3"/>
          </p:nvPr>
        </p:nvSpPr>
        <p:spPr>
          <a:xfrm>
            <a:off x="1698331" y="6491296"/>
            <a:ext cx="7217523" cy="320040"/>
          </a:xfrm>
          <a:prstGeom prst="rect">
            <a:avLst/>
          </a:prstGeom>
        </p:spPr>
        <p:txBody>
          <a:bodyPr vert="horz" lIns="91440" tIns="45720" rIns="91440" bIns="45720" rtlCol="0" anchor="ctr"/>
          <a:lstStyle>
            <a:lvl1pPr algn="l">
              <a:defRPr sz="1050" b="0" i="0">
                <a:solidFill>
                  <a:schemeClr val="bg1">
                    <a:alpha val="70000"/>
                  </a:schemeClr>
                </a:solidFill>
                <a:latin typeface="+mn-ea"/>
                <a:ea typeface="+mn-ea"/>
              </a:defRPr>
            </a:lvl1pPr>
          </a:lstStyle>
          <a:p>
            <a:pPr algn="ctr" hangingPunct="0"/>
            <a:r>
              <a:rPr lang="en-GB" altLang="ja-JP" dirty="0"/>
              <a:t>Regional Seminar on Good Practices in Linking Nuclear Science Technology (NST) into Secondary Education</a:t>
            </a:r>
            <a:endParaRPr lang="ja-JP" altLang="ja-JP" dirty="0"/>
          </a:p>
        </p:txBody>
      </p:sp>
    </p:spTree>
    <p:extLst>
      <p:ext uri="{BB962C8B-B14F-4D97-AF65-F5344CB8AC3E}">
        <p14:creationId xmlns:p14="http://schemas.microsoft.com/office/powerpoint/2010/main" xmlns="" val="110648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1C4046-50BF-425F-A9C7-381765CCC49B}" type="slidenum">
              <a:rPr kumimoji="1" lang="ja-JP" altLang="en-US" smtClean="0"/>
              <a:pPr/>
              <a:t>&lt;#&gt;</a:t>
            </a:fld>
            <a:endParaRPr kumimoji="1" lang="ja-JP" altLang="en-US"/>
          </a:p>
        </p:txBody>
      </p:sp>
      <p:sp>
        <p:nvSpPr>
          <p:cNvPr id="8" name="Date Placeholder 3">
            <a:extLst>
              <a:ext uri="{FF2B5EF4-FFF2-40B4-BE49-F238E27FC236}">
                <a16:creationId xmlns:a16="http://schemas.microsoft.com/office/drawing/2014/main" xmlns="" id="{877FD097-CFC0-077B-D82C-8622489FC4ED}"/>
              </a:ext>
            </a:extLst>
          </p:cNvPr>
          <p:cNvSpPr>
            <a:spLocks noGrp="1"/>
          </p:cNvSpPr>
          <p:nvPr>
            <p:ph type="dt" sz="half" idx="2"/>
          </p:nvPr>
        </p:nvSpPr>
        <p:spPr>
          <a:xfrm>
            <a:off x="7750431" y="6489332"/>
            <a:ext cx="2475367" cy="323968"/>
          </a:xfrm>
          <a:prstGeom prst="rect">
            <a:avLst/>
          </a:prstGeom>
        </p:spPr>
        <p:txBody>
          <a:bodyPr vert="horz" lIns="91440" tIns="45720" rIns="91440" bIns="45720" rtlCol="0" anchor="ctr"/>
          <a:lstStyle>
            <a:lvl1pPr algn="r">
              <a:defRPr sz="1050" b="1">
                <a:solidFill>
                  <a:schemeClr val="bg2">
                    <a:alpha val="70000"/>
                  </a:schemeClr>
                </a:solidFill>
              </a:defRPr>
            </a:lvl1pPr>
          </a:lstStyle>
          <a:p>
            <a:r>
              <a:rPr kumimoji="1" lang="en-US" altLang="ja-JP"/>
              <a:t>29 Oct 2023</a:t>
            </a:r>
            <a:endParaRPr kumimoji="1" lang="ja-JP" altLang="en-US" dirty="0"/>
          </a:p>
        </p:txBody>
      </p:sp>
      <p:sp>
        <p:nvSpPr>
          <p:cNvPr id="9" name="Footer Placeholder 4">
            <a:extLst>
              <a:ext uri="{FF2B5EF4-FFF2-40B4-BE49-F238E27FC236}">
                <a16:creationId xmlns:a16="http://schemas.microsoft.com/office/drawing/2014/main" xmlns="" id="{05F5BB53-8850-4EB7-0E47-95B7E2D3FF79}"/>
              </a:ext>
            </a:extLst>
          </p:cNvPr>
          <p:cNvSpPr>
            <a:spLocks noGrp="1"/>
          </p:cNvSpPr>
          <p:nvPr>
            <p:ph type="ftr" sz="quarter" idx="3"/>
          </p:nvPr>
        </p:nvSpPr>
        <p:spPr>
          <a:xfrm>
            <a:off x="1698331" y="6491296"/>
            <a:ext cx="7217523" cy="320040"/>
          </a:xfrm>
          <a:prstGeom prst="rect">
            <a:avLst/>
          </a:prstGeom>
        </p:spPr>
        <p:txBody>
          <a:bodyPr vert="horz" lIns="91440" tIns="45720" rIns="91440" bIns="45720" rtlCol="0" anchor="ctr"/>
          <a:lstStyle>
            <a:lvl1pPr algn="l">
              <a:defRPr sz="1050" b="0" i="0">
                <a:solidFill>
                  <a:schemeClr val="bg1">
                    <a:alpha val="70000"/>
                  </a:schemeClr>
                </a:solidFill>
                <a:latin typeface="+mn-ea"/>
                <a:ea typeface="+mn-ea"/>
              </a:defRPr>
            </a:lvl1pPr>
          </a:lstStyle>
          <a:p>
            <a:pPr algn="ctr" hangingPunct="0"/>
            <a:r>
              <a:rPr lang="en-GB" altLang="ja-JP" dirty="0"/>
              <a:t>Regional Seminar on Good Practices in Linking Nuclear Science Technology (NST) into Secondary Education</a:t>
            </a:r>
            <a:endParaRPr lang="ja-JP" altLang="ja-JP" dirty="0"/>
          </a:p>
        </p:txBody>
      </p:sp>
    </p:spTree>
    <p:extLst>
      <p:ext uri="{BB962C8B-B14F-4D97-AF65-F5344CB8AC3E}">
        <p14:creationId xmlns:p14="http://schemas.microsoft.com/office/powerpoint/2010/main" xmlns="" val="138799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prstGeom prst="rect">
            <a:avLst/>
          </a:prstGeom>
          <a:solidFill>
            <a:srgbClr val="FFFFFF"/>
          </a:solidFill>
          <a:ln>
            <a:solidFill>
              <a:srgbClr val="404040"/>
            </a:solidFill>
          </a:ln>
        </p:spPr>
        <p:txBody>
          <a:bodyPr anchor="ctr" anchorCtr="1">
            <a:normAutofit/>
          </a:bodyPr>
          <a:lstStyle>
            <a:lvl1pPr>
              <a:defRPr sz="2200">
                <a:solidFill>
                  <a:srgbClr val="262626"/>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accent6">
                    <a:lumMod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
        <p:nvSpPr>
          <p:cNvPr id="9" name="Date Placeholder 8"/>
          <p:cNvSpPr>
            <a:spLocks noGrp="1"/>
          </p:cNvSpPr>
          <p:nvPr>
            <p:ph type="dt" sz="half" idx="10"/>
          </p:nvPr>
        </p:nvSpPr>
        <p:spPr/>
        <p:txBody>
          <a:bodyPr/>
          <a:lstStyle/>
          <a:p>
            <a:r>
              <a:rPr kumimoji="1" lang="en-US" altLang="ja-JP"/>
              <a:t>29 Oct 2023</a:t>
            </a:r>
            <a:endParaRPr kumimoji="1" lang="ja-JP" altLang="en-US"/>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r>
              <a:rPr kumimoji="1" lang="en-US" altLang="ja-JP"/>
              <a:t>Regional Seminar on Good Practices in Linking Nuclear Science Technology (NST) into Secondary Education</a:t>
            </a:r>
            <a:endParaRPr kumimoji="1" lang="ja-JP" altLang="en-US"/>
          </a:p>
        </p:txBody>
      </p:sp>
      <p:sp>
        <p:nvSpPr>
          <p:cNvPr id="11" name="Slide Number Placeholder 10"/>
          <p:cNvSpPr>
            <a:spLocks noGrp="1"/>
          </p:cNvSpPr>
          <p:nvPr>
            <p:ph type="sldNum" sz="quarter" idx="12"/>
          </p:nvPr>
        </p:nvSpPr>
        <p:spPr/>
        <p:txBody>
          <a:bodyPr/>
          <a:lstStyle/>
          <a:p>
            <a:fld id="{C91C4046-50BF-425F-A9C7-381765CCC49B}" type="slidenum">
              <a:rPr kumimoji="1" lang="ja-JP" altLang="en-US" smtClean="0"/>
              <a:pPr/>
              <a:t>&lt;#&gt;</a:t>
            </a:fld>
            <a:endParaRPr kumimoji="1" lang="ja-JP" altLang="en-US"/>
          </a:p>
        </p:txBody>
      </p:sp>
    </p:spTree>
    <p:extLst>
      <p:ext uri="{BB962C8B-B14F-4D97-AF65-F5344CB8AC3E}">
        <p14:creationId xmlns:p14="http://schemas.microsoft.com/office/powerpoint/2010/main" xmlns="" val="110450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prstGeom prst="rect">
            <a:avLst/>
          </a:prstGeom>
          <a:solidFill>
            <a:srgbClr val="FFFFFF"/>
          </a:solidFill>
          <a:ln>
            <a:solidFill>
              <a:srgbClr val="404040"/>
            </a:solidFill>
          </a:ln>
        </p:spPr>
        <p:txBody>
          <a:bodyPr anchor="ctr" anchorCtr="1">
            <a:noAutofit/>
          </a:bodyPr>
          <a:lstStyle>
            <a:lvl1pPr>
              <a:defRPr sz="2200">
                <a:solidFill>
                  <a:srgbClr val="262626"/>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accent6">
                    <a:lumMod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kumimoji="1" lang="en-US" altLang="ja-JP"/>
              <a:t>29 Oct 2023</a:t>
            </a:r>
            <a:endParaRPr kumimoji="1" lang="ja-JP" altLang="en-US"/>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r>
              <a:rPr lang="en-US"/>
              <a:t>Regional Seminar on Good Practices in Linking Nuclear Science Technology (NST) into Secondary Education</a:t>
            </a:r>
            <a:endParaRPr lang="en-US" dirty="0"/>
          </a:p>
        </p:txBody>
      </p:sp>
      <p:sp>
        <p:nvSpPr>
          <p:cNvPr id="10" name="Slide Number Placeholder 9"/>
          <p:cNvSpPr>
            <a:spLocks noGrp="1"/>
          </p:cNvSpPr>
          <p:nvPr>
            <p:ph type="sldNum" sz="quarter" idx="12"/>
          </p:nvPr>
        </p:nvSpPr>
        <p:spPr/>
        <p:txBody>
          <a:bodyPr/>
          <a:lstStyle/>
          <a:p>
            <a:fld id="{C91C4046-50BF-425F-A9C7-381765CCC49B}" type="slidenum">
              <a:rPr kumimoji="1" lang="ja-JP" altLang="en-US" smtClean="0"/>
              <a:pPr/>
              <a:t>&lt;#&gt;</a:t>
            </a:fld>
            <a:endParaRPr kumimoji="1" lang="ja-JP" altLang="en-US"/>
          </a:p>
        </p:txBody>
      </p:sp>
    </p:spTree>
    <p:extLst>
      <p:ext uri="{BB962C8B-B14F-4D97-AF65-F5344CB8AC3E}">
        <p14:creationId xmlns:p14="http://schemas.microsoft.com/office/powerpoint/2010/main" xmlns="" val="177078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xmlns="" id="{4BF94B6E-E516-6E10-89FC-0E325B4AC355}"/>
              </a:ext>
            </a:extLst>
          </p:cNvPr>
          <p:cNvSpPr/>
          <p:nvPr userDrawn="1"/>
        </p:nvSpPr>
        <p:spPr>
          <a:xfrm>
            <a:off x="1698331" y="6387089"/>
            <a:ext cx="8527467" cy="384124"/>
          </a:xfrm>
          <a:prstGeom prst="rect">
            <a:avLst/>
          </a:prstGeom>
          <a:solidFill>
            <a:srgbClr val="495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bg2"/>
              </a:solidFill>
            </a:endParaRPr>
          </a:p>
        </p:txBody>
      </p:sp>
      <p:sp>
        <p:nvSpPr>
          <p:cNvPr id="2" name="Title Placeholder 1"/>
          <p:cNvSpPr>
            <a:spLocks noGrp="1"/>
          </p:cNvSpPr>
          <p:nvPr>
            <p:ph type="title"/>
          </p:nvPr>
        </p:nvSpPr>
        <p:spPr bwMode="black">
          <a:xfrm>
            <a:off x="927846" y="73959"/>
            <a:ext cx="10224000" cy="864000"/>
          </a:xfrm>
          <a:prstGeom prst="rect">
            <a:avLst/>
          </a:prstGeom>
          <a:solidFill>
            <a:srgbClr val="FFFFFF"/>
          </a:solidFill>
          <a:ln w="31750" cap="sq">
            <a:solidFill>
              <a:srgbClr val="495C8D"/>
            </a:solidFill>
            <a:miter lim="800000"/>
          </a:ln>
        </p:spPr>
        <p:txBody>
          <a:bodyPr vert="horz" lIns="182880" tIns="182880" rIns="182880" bIns="18288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80782" y="1243853"/>
            <a:ext cx="10243900" cy="483421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750431" y="6489332"/>
            <a:ext cx="2475367" cy="323968"/>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ja-JP" altLang="en-US" sz="1050" baseline="0" smtClean="0"/>
            </a:lvl1pPr>
          </a:lstStyle>
          <a:p>
            <a:r>
              <a:rPr lang="en-US" altLang="ja-JP" sz="1000" dirty="0" smtClean="0"/>
              <a:t>1 to 5 July 2024.</a:t>
            </a:r>
            <a:endParaRPr kumimoji="1" lang="en-US" sz="1000" dirty="0"/>
          </a:p>
        </p:txBody>
      </p:sp>
      <p:sp>
        <p:nvSpPr>
          <p:cNvPr id="5" name="Footer Placeholder 4"/>
          <p:cNvSpPr>
            <a:spLocks noGrp="1"/>
          </p:cNvSpPr>
          <p:nvPr>
            <p:ph type="ftr" sz="quarter" idx="3"/>
          </p:nvPr>
        </p:nvSpPr>
        <p:spPr>
          <a:xfrm>
            <a:off x="1698331" y="6392562"/>
            <a:ext cx="7217523" cy="418774"/>
          </a:xfrm>
          <a:prstGeom prst="rect">
            <a:avLst/>
          </a:prstGeom>
        </p:spPr>
        <p:txBody>
          <a:bodyPr vert="horz" lIns="91440" tIns="45720" rIns="91440" bIns="45720" rtlCol="0" anchor="ctr"/>
          <a:lstStyle>
            <a:lvl1pPr marL="0" marR="0" indent="0" algn="ctr" defTabSz="457200" rtl="0" eaLnBrk="1" fontAlgn="auto" latinLnBrk="0" hangingPunct="0">
              <a:lnSpc>
                <a:spcPct val="100000"/>
              </a:lnSpc>
              <a:spcBef>
                <a:spcPts val="0"/>
              </a:spcBef>
              <a:spcAft>
                <a:spcPts val="0"/>
              </a:spcAft>
              <a:buClrTx/>
              <a:buSzTx/>
              <a:buFontTx/>
              <a:buNone/>
              <a:tabLst/>
              <a:defRPr sz="1050" b="0" i="0">
                <a:solidFill>
                  <a:schemeClr val="bg1">
                    <a:alpha val="70000"/>
                  </a:schemeClr>
                </a:solidFill>
                <a:latin typeface="+mn-ea"/>
                <a:ea typeface="+mn-ea"/>
              </a:defRPr>
            </a:lvl1pPr>
          </a:lstStyle>
          <a:p>
            <a:r>
              <a:rPr lang="en-US" altLang="ja-JP" dirty="0" smtClean="0"/>
              <a:t> International Conference on Nuclear Knowledge Management and Human Resources Development:</a:t>
            </a:r>
          </a:p>
          <a:p>
            <a:r>
              <a:rPr lang="en-US" altLang="ja-JP" dirty="0" smtClean="0"/>
              <a:t> Challenges and Opportunities </a:t>
            </a:r>
          </a:p>
        </p:txBody>
      </p:sp>
      <p:sp>
        <p:nvSpPr>
          <p:cNvPr id="6" name="Slide Number Placeholder 5"/>
          <p:cNvSpPr>
            <a:spLocks noGrp="1"/>
          </p:cNvSpPr>
          <p:nvPr>
            <p:ph type="sldNum" sz="quarter" idx="4"/>
          </p:nvPr>
        </p:nvSpPr>
        <p:spPr>
          <a:xfrm>
            <a:off x="10418334" y="6346393"/>
            <a:ext cx="420823" cy="437648"/>
          </a:xfrm>
          <a:prstGeom prst="ellipse">
            <a:avLst/>
          </a:prstGeom>
          <a:solidFill>
            <a:srgbClr val="495C8D">
              <a:alpha val="70000"/>
            </a:srgbClr>
          </a:solidFill>
          <a:ln>
            <a:solidFill>
              <a:srgbClr val="495C8D"/>
            </a:solidFill>
          </a:ln>
        </p:spPr>
        <p:txBody>
          <a:bodyPr vert="horz" lIns="18288" tIns="45720" rIns="18288" bIns="45720" rtlCol="0" anchor="ctr">
            <a:noAutofit/>
          </a:bodyPr>
          <a:lstStyle>
            <a:lvl1pPr algn="ctr">
              <a:defRPr sz="1100" spc="0" baseline="0">
                <a:solidFill>
                  <a:srgbClr val="FFFFFF"/>
                </a:solidFill>
              </a:defRPr>
            </a:lvl1pPr>
          </a:lstStyle>
          <a:p>
            <a:fld id="{C91C4046-50BF-425F-A9C7-381765CCC49B}"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126640321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Lst>
  <p:hf hdr="0"/>
  <p:txStyles>
    <p:titleStyle>
      <a:lvl1pPr algn="l" defTabSz="914400" rtl="0" eaLnBrk="1" latinLnBrk="0" hangingPunct="1">
        <a:lnSpc>
          <a:spcPct val="90000"/>
        </a:lnSpc>
        <a:spcBef>
          <a:spcPct val="0"/>
        </a:spcBef>
        <a:buNone/>
        <a:defRPr kumimoji="1" sz="2800" kern="1200" cap="all" spc="200" baseline="0">
          <a:solidFill>
            <a:srgbClr val="37466B"/>
          </a:solidFill>
          <a:latin typeface="+mn-ea"/>
          <a:ea typeface="+mn-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accent6">
              <a:lumMod val="10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accent6">
              <a:lumMod val="10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accent6">
              <a:lumMod val="10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accent6">
              <a:lumMod val="10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accent6">
              <a:lumMod val="10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148C2F11-6C93-8567-12E3-13C01ED9A77F}"/>
              </a:ext>
            </a:extLst>
          </p:cNvPr>
          <p:cNvSpPr>
            <a:spLocks noGrp="1"/>
          </p:cNvSpPr>
          <p:nvPr>
            <p:ph type="ctrTitle"/>
          </p:nvPr>
        </p:nvSpPr>
        <p:spPr>
          <a:xfrm>
            <a:off x="1616826" y="1734083"/>
            <a:ext cx="8991600" cy="2048208"/>
          </a:xfrm>
        </p:spPr>
        <p:txBody>
          <a:bodyPr>
            <a:normAutofit/>
          </a:bodyPr>
          <a:lstStyle/>
          <a:p>
            <a:r>
              <a:rPr lang="en-US" altLang="ja-JP" b="1" cap="none" dirty="0" smtClean="0">
                <a:latin typeface="Meiryo UI" pitchFamily="50" charset="-128"/>
                <a:ea typeface="Meiryo UI" pitchFamily="50" charset="-128"/>
              </a:rPr>
              <a:t>Practical School Application of </a:t>
            </a:r>
            <a:br>
              <a:rPr lang="en-US" altLang="ja-JP" b="1" cap="none" dirty="0" smtClean="0">
                <a:latin typeface="Meiryo UI" pitchFamily="50" charset="-128"/>
                <a:ea typeface="Meiryo UI" pitchFamily="50" charset="-128"/>
              </a:rPr>
            </a:br>
            <a:r>
              <a:rPr lang="en-US" altLang="ja-JP" b="1" cap="none" dirty="0" smtClean="0">
                <a:latin typeface="Meiryo UI" pitchFamily="50" charset="-128"/>
                <a:ea typeface="Meiryo UI" pitchFamily="50" charset="-128"/>
              </a:rPr>
              <a:t>Cloud Chambers for </a:t>
            </a:r>
            <a:br>
              <a:rPr lang="en-US" altLang="ja-JP" b="1" cap="none" dirty="0" smtClean="0">
                <a:latin typeface="Meiryo UI" pitchFamily="50" charset="-128"/>
                <a:ea typeface="Meiryo UI" pitchFamily="50" charset="-128"/>
              </a:rPr>
            </a:br>
            <a:r>
              <a:rPr lang="en-US" altLang="ja-JP" b="1" cap="none" dirty="0" smtClean="0">
                <a:latin typeface="Meiryo UI" pitchFamily="50" charset="-128"/>
                <a:ea typeface="Meiryo UI" pitchFamily="50" charset="-128"/>
              </a:rPr>
              <a:t>Various Education Subjects</a:t>
            </a:r>
          </a:p>
        </p:txBody>
      </p:sp>
      <p:graphicFrame>
        <p:nvGraphicFramePr>
          <p:cNvPr id="9" name="表 9">
            <a:extLst>
              <a:ext uri="{FF2B5EF4-FFF2-40B4-BE49-F238E27FC236}">
                <a16:creationId xmlns:a16="http://schemas.microsoft.com/office/drawing/2014/main" xmlns="" id="{22309ED9-7568-7273-001F-0AC751E678A6}"/>
              </a:ext>
            </a:extLst>
          </p:cNvPr>
          <p:cNvGraphicFramePr>
            <a:graphicFrameLocks noGrp="1"/>
          </p:cNvGraphicFramePr>
          <p:nvPr>
            <p:extLst>
              <p:ext uri="{D42A27DB-BD31-4B8C-83A1-F6EECF244321}">
                <p14:modId xmlns:p14="http://schemas.microsoft.com/office/powerpoint/2010/main" xmlns="" val="4209907716"/>
              </p:ext>
            </p:extLst>
          </p:nvPr>
        </p:nvGraphicFramePr>
        <p:xfrm>
          <a:off x="2819680" y="4537594"/>
          <a:ext cx="6552640" cy="1603956"/>
        </p:xfrm>
        <a:graphic>
          <a:graphicData uri="http://schemas.openxmlformats.org/drawingml/2006/table">
            <a:tbl>
              <a:tblPr firstRow="1" bandRow="1">
                <a:tableStyleId>{2D5ABB26-0587-4C30-8999-92F81FD0307C}</a:tableStyleId>
              </a:tblPr>
              <a:tblGrid>
                <a:gridCol w="2268883">
                  <a:extLst>
                    <a:ext uri="{9D8B030D-6E8A-4147-A177-3AD203B41FA5}">
                      <a16:colId xmlns:a16="http://schemas.microsoft.com/office/drawing/2014/main" xmlns="" val="355527815"/>
                    </a:ext>
                  </a:extLst>
                </a:gridCol>
                <a:gridCol w="4283757">
                  <a:extLst>
                    <a:ext uri="{9D8B030D-6E8A-4147-A177-3AD203B41FA5}">
                      <a16:colId xmlns:a16="http://schemas.microsoft.com/office/drawing/2014/main" xmlns="" val="1681516405"/>
                    </a:ext>
                  </a:extLst>
                </a:gridCol>
              </a:tblGrid>
              <a:tr h="68955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err="1" smtClean="0">
                          <a:solidFill>
                            <a:schemeClr val="accent6">
                              <a:lumMod val="10000"/>
                            </a:schemeClr>
                          </a:solidFill>
                        </a:rPr>
                        <a:t>Takehiro</a:t>
                      </a:r>
                      <a:r>
                        <a:rPr kumimoji="1" lang="en-US" altLang="ja-JP" dirty="0" smtClean="0">
                          <a:solidFill>
                            <a:schemeClr val="accent6">
                              <a:lumMod val="10000"/>
                            </a:schemeClr>
                          </a:solidFill>
                        </a:rPr>
                        <a:t> Toda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accent6">
                              <a:lumMod val="10000"/>
                            </a:schemeClr>
                          </a:solidFill>
                        </a:rPr>
                        <a:t>RADO corporation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accent6">
                              <a:lumMod val="10000"/>
                            </a:schemeClr>
                          </a:solidFill>
                        </a:rPr>
                        <a:t>Member of Japanese Volunteer’s Expert Team (JVET)</a:t>
                      </a:r>
                      <a:endParaRPr kumimoji="1" lang="ja-JP" altLang="en-US" dirty="0">
                        <a:solidFill>
                          <a:schemeClr val="accent6">
                            <a:lumMod val="10000"/>
                          </a:schemeClr>
                        </a:solidFill>
                      </a:endParaRPr>
                    </a:p>
                  </a:txBody>
                  <a:tcPr/>
                </a:tc>
                <a:extLst>
                  <a:ext uri="{0D108BD9-81ED-4DB2-BD59-A6C34878D82A}">
                    <a16:rowId xmlns:a16="http://schemas.microsoft.com/office/drawing/2014/main" xmlns="" val="4085610419"/>
                  </a:ext>
                </a:extLst>
              </a:tr>
              <a:tr h="689556">
                <a:tc>
                  <a:txBody>
                    <a:bodyPr/>
                    <a:lstStyle/>
                    <a:p>
                      <a:pPr algn="r"/>
                      <a:r>
                        <a:rPr kumimoji="1" lang="en-US" altLang="ja-JP" smtClean="0">
                          <a:solidFill>
                            <a:schemeClr val="accent6">
                              <a:lumMod val="10000"/>
                            </a:schemeClr>
                          </a:solidFill>
                        </a:rPr>
                        <a:t>Takeshi Iimoto</a:t>
                      </a:r>
                      <a:endParaRPr kumimoji="1" lang="ja-JP" altLang="en-US" dirty="0">
                        <a:solidFill>
                          <a:schemeClr val="accent6">
                            <a:lumMod val="10000"/>
                          </a:schemeClr>
                        </a:solidFill>
                      </a:endParaRPr>
                    </a:p>
                  </a:txBody>
                  <a:tcPr/>
                </a:tc>
                <a:tc>
                  <a:txBody>
                    <a:bodyPr/>
                    <a:lstStyle/>
                    <a:p>
                      <a:pPr algn="l"/>
                      <a:r>
                        <a:rPr kumimoji="1" lang="en-US" altLang="ja-JP" dirty="0" smtClean="0">
                          <a:solidFill>
                            <a:schemeClr val="accent6">
                              <a:lumMod val="10000"/>
                            </a:schemeClr>
                          </a:solidFill>
                        </a:rPr>
                        <a:t>Professor, The University of Tokyo/</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accent6">
                              <a:lumMod val="10000"/>
                            </a:schemeClr>
                          </a:solidFill>
                        </a:rPr>
                        <a:t>Coordinator of JVET</a:t>
                      </a:r>
                      <a:endParaRPr kumimoji="1" lang="ja-JP" altLang="en-US" dirty="0">
                        <a:solidFill>
                          <a:schemeClr val="accent6">
                            <a:lumMod val="10000"/>
                          </a:schemeClr>
                        </a:solidFill>
                      </a:endParaRPr>
                    </a:p>
                  </a:txBody>
                  <a:tcPr/>
                </a:tc>
                <a:extLst>
                  <a:ext uri="{0D108BD9-81ED-4DB2-BD59-A6C34878D82A}">
                    <a16:rowId xmlns:a16="http://schemas.microsoft.com/office/drawing/2014/main" xmlns="" val="4050403349"/>
                  </a:ext>
                </a:extLst>
              </a:tr>
            </a:tbl>
          </a:graphicData>
        </a:graphic>
      </p:graphicFrame>
      <p:sp>
        <p:nvSpPr>
          <p:cNvPr id="13" name="テキスト ボックス 12">
            <a:extLst>
              <a:ext uri="{FF2B5EF4-FFF2-40B4-BE49-F238E27FC236}">
                <a16:creationId xmlns:a16="http://schemas.microsoft.com/office/drawing/2014/main" xmlns="" id="{D3F6E49A-459E-12E3-EACE-BFF44D633D31}"/>
              </a:ext>
            </a:extLst>
          </p:cNvPr>
          <p:cNvSpPr txBox="1"/>
          <p:nvPr/>
        </p:nvSpPr>
        <p:spPr>
          <a:xfrm>
            <a:off x="8146472" y="714960"/>
            <a:ext cx="3904807" cy="954107"/>
          </a:xfrm>
          <a:prstGeom prst="rect">
            <a:avLst/>
          </a:prstGeom>
          <a:noFill/>
        </p:spPr>
        <p:txBody>
          <a:bodyPr wrap="square" rtlCol="0">
            <a:spAutoFit/>
          </a:bodyPr>
          <a:lstStyle/>
          <a:p>
            <a:pPr algn="r" hangingPunct="0"/>
            <a:endParaRPr lang="en-US" altLang="ja-JP" sz="1400" dirty="0" smtClean="0">
              <a:solidFill>
                <a:schemeClr val="accent6">
                  <a:lumMod val="10000"/>
                </a:schemeClr>
              </a:solidFill>
              <a:latin typeface="Meiryo UI" pitchFamily="50" charset="-128"/>
              <a:ea typeface="Meiryo UI" pitchFamily="50" charset="-128"/>
            </a:endParaRPr>
          </a:p>
          <a:p>
            <a:pPr algn="r" hangingPunct="0"/>
            <a:r>
              <a:rPr lang="en-US" altLang="ja-JP" sz="1400" dirty="0" smtClean="0">
                <a:solidFill>
                  <a:schemeClr val="accent6">
                    <a:lumMod val="10000"/>
                  </a:schemeClr>
                </a:solidFill>
                <a:latin typeface="Meiryo UI" pitchFamily="50" charset="-128"/>
                <a:ea typeface="Meiryo UI" pitchFamily="50" charset="-128"/>
              </a:rPr>
              <a:t> 1 to 5 July 2024. </a:t>
            </a:r>
          </a:p>
          <a:p>
            <a:pPr algn="r" hangingPunct="0"/>
            <a:r>
              <a:rPr lang="en-US" altLang="ja-JP" sz="1400" dirty="0" smtClean="0">
                <a:solidFill>
                  <a:schemeClr val="accent6">
                    <a:lumMod val="10000"/>
                  </a:schemeClr>
                </a:solidFill>
                <a:latin typeface="Meiryo UI" pitchFamily="50" charset="-128"/>
                <a:ea typeface="Meiryo UI" pitchFamily="50" charset="-128"/>
              </a:rPr>
              <a:t>International Atomic Energy Agency </a:t>
            </a:r>
          </a:p>
          <a:p>
            <a:pPr algn="r" hangingPunct="0"/>
            <a:r>
              <a:rPr lang="en-US" altLang="ja-JP" sz="1400" dirty="0" smtClean="0">
                <a:solidFill>
                  <a:schemeClr val="accent6">
                    <a:lumMod val="10000"/>
                  </a:schemeClr>
                </a:solidFill>
                <a:latin typeface="Meiryo UI" pitchFamily="50" charset="-128"/>
                <a:ea typeface="Meiryo UI" pitchFamily="50" charset="-128"/>
              </a:rPr>
              <a:t>Vienna International Centre (VIC) </a:t>
            </a:r>
            <a:endParaRPr kumimoji="1" lang="ja-JP" altLang="en-US" sz="1400" dirty="0">
              <a:solidFill>
                <a:schemeClr val="accent6">
                  <a:lumMod val="10000"/>
                </a:schemeClr>
              </a:solidFill>
              <a:latin typeface="Meiryo UI" pitchFamily="50" charset="-128"/>
              <a:ea typeface="Meiryo UI" pitchFamily="50" charset="-128"/>
            </a:endParaRPr>
          </a:p>
        </p:txBody>
      </p:sp>
      <p:sp>
        <p:nvSpPr>
          <p:cNvPr id="2" name="テキスト ボックス 1">
            <a:extLst>
              <a:ext uri="{FF2B5EF4-FFF2-40B4-BE49-F238E27FC236}">
                <a16:creationId xmlns:a16="http://schemas.microsoft.com/office/drawing/2014/main" xmlns="" id="{DB1EEBAD-3F98-A05C-055B-D4773FE754BB}"/>
              </a:ext>
            </a:extLst>
          </p:cNvPr>
          <p:cNvSpPr txBox="1"/>
          <p:nvPr/>
        </p:nvSpPr>
        <p:spPr>
          <a:xfrm>
            <a:off x="5669280" y="0"/>
            <a:ext cx="6365375" cy="923330"/>
          </a:xfrm>
          <a:prstGeom prst="rect">
            <a:avLst/>
          </a:prstGeom>
          <a:noFill/>
        </p:spPr>
        <p:txBody>
          <a:bodyPr wrap="square" rtlCol="0">
            <a:spAutoFit/>
          </a:bodyPr>
          <a:lstStyle/>
          <a:p>
            <a:pPr algn="r"/>
            <a:r>
              <a:rPr kumimoji="1" lang="en-US" altLang="ja-JP" dirty="0" smtClean="0">
                <a:latin typeface="Meiryo UI" pitchFamily="50" charset="-128"/>
                <a:ea typeface="Meiryo UI" pitchFamily="50" charset="-128"/>
              </a:rPr>
              <a:t> International Conference on Nuclear Knowledge Management and Human Resources Development: Challenges and Opportunities </a:t>
            </a:r>
            <a:endParaRPr kumimoji="1" lang="ja-JP" altLang="en-US" dirty="0">
              <a:latin typeface="Meiryo UI" pitchFamily="50" charset="-128"/>
              <a:ea typeface="Meiryo UI" pitchFamily="50" charset="-128"/>
            </a:endParaRPr>
          </a:p>
        </p:txBody>
      </p:sp>
      <p:sp>
        <p:nvSpPr>
          <p:cNvPr id="6" name="Footer Placeholder 4">
            <a:extLst>
              <a:ext uri="{FF2B5EF4-FFF2-40B4-BE49-F238E27FC236}">
                <a16:creationId xmlns:a16="http://schemas.microsoft.com/office/drawing/2014/main" xmlns="" id="{AB17E352-E8FA-A03A-11F2-CE3E011E5F2F}"/>
              </a:ext>
            </a:extLst>
          </p:cNvPr>
          <p:cNvSpPr>
            <a:spLocks noGrp="1"/>
          </p:cNvSpPr>
          <p:nvPr>
            <p:ph type="ftr" sz="quarter" idx="3"/>
          </p:nvPr>
        </p:nvSpPr>
        <p:spPr>
          <a:xfrm>
            <a:off x="1698331" y="6409038"/>
            <a:ext cx="7217523" cy="345989"/>
          </a:xfrm>
          <a:prstGeom prst="rect">
            <a:avLst/>
          </a:prstGeom>
        </p:spPr>
        <p:txBody>
          <a:bodyPr vert="horz" lIns="91440" tIns="45720" rIns="91440" bIns="45720" rtlCol="0" anchor="ctr"/>
          <a:lstStyle>
            <a:lvl1pPr algn="l">
              <a:defRPr sz="1050" b="0" i="0">
                <a:solidFill>
                  <a:schemeClr val="bg1">
                    <a:alpha val="70000"/>
                  </a:schemeClr>
                </a:solidFill>
                <a:latin typeface="+mn-ea"/>
                <a:ea typeface="+mn-ea"/>
              </a:defRPr>
            </a:lvl1pPr>
          </a:lstStyle>
          <a:p>
            <a:pPr algn="ctr" hangingPunct="0"/>
            <a:r>
              <a:rPr kumimoji="1" lang="en-US" altLang="ja-JP" dirty="0" smtClean="0">
                <a:latin typeface="Meiryo UI" pitchFamily="50" charset="-128"/>
                <a:ea typeface="Meiryo UI" pitchFamily="50" charset="-128"/>
              </a:rPr>
              <a:t>International Conference on Nuclear Knowledge Management and Human Resources Development: Challenges and Opportunities</a:t>
            </a:r>
            <a:endParaRPr lang="ja-JP" altLang="ja-JP" dirty="0">
              <a:latin typeface="Meiryo UI" pitchFamily="50" charset="-128"/>
              <a:ea typeface="Meiryo UI" pitchFamily="50" charset="-128"/>
            </a:endParaRPr>
          </a:p>
        </p:txBody>
      </p:sp>
      <p:sp>
        <p:nvSpPr>
          <p:cNvPr id="7" name="タイトル 3">
            <a:extLst>
              <a:ext uri="{FF2B5EF4-FFF2-40B4-BE49-F238E27FC236}">
                <a16:creationId xmlns:a16="http://schemas.microsoft.com/office/drawing/2014/main" xmlns="" id="{148C2F11-6C93-8567-12E3-13C01ED9A77F}"/>
              </a:ext>
            </a:extLst>
          </p:cNvPr>
          <p:cNvSpPr txBox="1">
            <a:spLocks/>
          </p:cNvSpPr>
          <p:nvPr/>
        </p:nvSpPr>
        <p:spPr bwMode="blackWhite">
          <a:xfrm>
            <a:off x="8853053" y="3857105"/>
            <a:ext cx="3093721" cy="636816"/>
          </a:xfrm>
          <a:prstGeom prst="rect">
            <a:avLst/>
          </a:prstGeom>
          <a:solidFill>
            <a:srgbClr val="FFFFFF"/>
          </a:solidFill>
          <a:ln w="38100" cap="sq">
            <a:solidFill>
              <a:schemeClr val="tx1"/>
            </a:solidFill>
            <a:miter lim="800000"/>
          </a:ln>
        </p:spPr>
        <p:txBody>
          <a:bodyPr vert="horz" lIns="274320" tIns="182880" rIns="274320" bIns="182880" rtlCol="0" anchor="ctr" anchorCtr="1">
            <a:normAutofit fontScale="52500" lnSpcReduction="20000"/>
          </a:bodyPr>
          <a:lstStyle/>
          <a:p>
            <a:pPr lvl="0" algn="ctr" defTabSz="914400">
              <a:lnSpc>
                <a:spcPct val="90000"/>
              </a:lnSpc>
              <a:spcBef>
                <a:spcPct val="0"/>
              </a:spcBef>
            </a:pPr>
            <a:r>
              <a:rPr kumimoji="1" lang="en-US" altLang="ja-JP" sz="3600" b="1" spc="200" dirty="0" err="1" smtClean="0">
                <a:solidFill>
                  <a:srgbClr val="37466B"/>
                </a:solidFill>
                <a:latin typeface="Meiryo UI" pitchFamily="50" charset="-128"/>
                <a:ea typeface="Meiryo UI" pitchFamily="50" charset="-128"/>
                <a:cs typeface="+mj-cs"/>
              </a:rPr>
              <a:t>Indico</a:t>
            </a:r>
            <a:r>
              <a:rPr kumimoji="1" lang="en-US" altLang="ja-JP" sz="3600" b="1" spc="200" dirty="0" smtClean="0">
                <a:solidFill>
                  <a:srgbClr val="37466B"/>
                </a:solidFill>
                <a:latin typeface="Meiryo UI" pitchFamily="50" charset="-128"/>
                <a:ea typeface="Meiryo UI" pitchFamily="50" charset="-128"/>
                <a:cs typeface="+mj-cs"/>
              </a:rPr>
              <a:t> ID #289</a:t>
            </a:r>
            <a:endParaRPr kumimoji="1" lang="en-US" altLang="ja-JP" sz="3600" b="1" i="0" u="none" strike="noStrike" kern="1200" spc="200" normalizeH="0" noProof="0" dirty="0" smtClean="0">
              <a:ln>
                <a:noFill/>
              </a:ln>
              <a:solidFill>
                <a:srgbClr val="37466B"/>
              </a:solidFill>
              <a:effectLst/>
              <a:uLnTx/>
              <a:uFillTx/>
              <a:latin typeface="Meiryo UI" pitchFamily="50" charset="-128"/>
              <a:ea typeface="Meiryo UI" pitchFamily="50" charset="-128"/>
              <a:cs typeface="+mj-cs"/>
            </a:endParaRPr>
          </a:p>
        </p:txBody>
      </p:sp>
    </p:spTree>
    <p:extLst>
      <p:ext uri="{BB962C8B-B14F-4D97-AF65-F5344CB8AC3E}">
        <p14:creationId xmlns:p14="http://schemas.microsoft.com/office/powerpoint/2010/main" xmlns="" val="372443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xmlns="" id="{7BC6D080-3CAC-D478-2665-F945D44D26AA}"/>
              </a:ext>
            </a:extLst>
          </p:cNvPr>
          <p:cNvSpPr>
            <a:spLocks noGrp="1"/>
          </p:cNvSpPr>
          <p:nvPr>
            <p:ph type="sldNum" sz="quarter" idx="12"/>
          </p:nvPr>
        </p:nvSpPr>
        <p:spPr/>
        <p:txBody>
          <a:bodyPr/>
          <a:lstStyle/>
          <a:p>
            <a:fld id="{C91C4046-50BF-425F-A9C7-381765CCC49B}" type="slidenum">
              <a:rPr kumimoji="1" lang="ja-JP" altLang="en-US" smtClean="0"/>
              <a:pPr/>
              <a:t>2</a:t>
            </a:fld>
            <a:endParaRPr kumimoji="1" lang="ja-JP" altLang="en-US"/>
          </a:p>
        </p:txBody>
      </p:sp>
      <p:sp>
        <p:nvSpPr>
          <p:cNvPr id="13" name="タイトル 12"/>
          <p:cNvSpPr>
            <a:spLocks noGrp="1"/>
          </p:cNvSpPr>
          <p:nvPr>
            <p:ph type="title"/>
          </p:nvPr>
        </p:nvSpPr>
        <p:spPr>
          <a:xfrm>
            <a:off x="121513" y="32392"/>
            <a:ext cx="9155490" cy="482994"/>
          </a:xfrm>
        </p:spPr>
        <p:txBody>
          <a:bodyPr>
            <a:normAutofit fontScale="90000"/>
          </a:bodyPr>
          <a:lstStyle/>
          <a:p>
            <a:r>
              <a:rPr lang="en-US" altLang="ja-JP" b="1" cap="none" dirty="0" smtClean="0">
                <a:latin typeface="Meiryo UI" pitchFamily="50" charset="-128"/>
                <a:ea typeface="Meiryo UI" pitchFamily="50" charset="-128"/>
              </a:rPr>
              <a:t>Why is Cloud Chamber for School Education ?</a:t>
            </a:r>
            <a:endParaRPr kumimoji="1" lang="ja-JP" altLang="en-US" b="1" cap="none" dirty="0">
              <a:latin typeface="Meiryo UI" pitchFamily="50" charset="-128"/>
              <a:ea typeface="Meiryo UI" pitchFamily="50" charset="-128"/>
            </a:endParaRPr>
          </a:p>
        </p:txBody>
      </p:sp>
      <p:sp>
        <p:nvSpPr>
          <p:cNvPr id="8" name="コンテンツ プレースホルダ 7"/>
          <p:cNvSpPr>
            <a:spLocks noGrp="1"/>
          </p:cNvSpPr>
          <p:nvPr>
            <p:ph idx="1"/>
          </p:nvPr>
        </p:nvSpPr>
        <p:spPr>
          <a:xfrm>
            <a:off x="0" y="556953"/>
            <a:ext cx="9609513" cy="5827222"/>
          </a:xfrm>
        </p:spPr>
        <p:txBody>
          <a:bodyPr>
            <a:noAutofit/>
          </a:bodyPr>
          <a:lstStyle/>
          <a:p>
            <a:pPr marL="0">
              <a:lnSpc>
                <a:spcPts val="2160"/>
              </a:lnSpc>
              <a:spcBef>
                <a:spcPts val="0"/>
              </a:spcBef>
              <a:buNone/>
            </a:pPr>
            <a:r>
              <a:rPr lang="en-US" altLang="ja-JP" sz="2000" b="1" dirty="0" smtClean="0">
                <a:solidFill>
                  <a:srgbClr val="000000"/>
                </a:solidFill>
                <a:latin typeface="Meiryo UI" pitchFamily="50" charset="-128"/>
                <a:ea typeface="Meiryo UI" pitchFamily="50" charset="-128"/>
                <a:cs typeface="Times New Roman" panose="02020603050405020304" pitchFamily="18" charset="0"/>
              </a:rPr>
              <a:t>Cloud Chamber </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is a revolutionary device that allows us to see </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tracks </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of radiation. Cloud chambers have been mainly used in the field of radiation and nuclear science education. However, we believe that this device has great potential to be used for various educational subjects. </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
            </a:r>
            <a:br>
              <a:rPr lang="en-US" altLang="ja-JP" sz="2000" dirty="0" smtClean="0">
                <a:solidFill>
                  <a:srgbClr val="000000"/>
                </a:solidFill>
                <a:latin typeface="Meiryo UI" pitchFamily="50" charset="-128"/>
                <a:ea typeface="Meiryo UI" pitchFamily="50" charset="-128"/>
                <a:cs typeface="Times New Roman" panose="02020603050405020304" pitchFamily="18" charset="0"/>
              </a:rPr>
            </a:br>
            <a:endParaRPr lang="en-US" altLang="ja-JP" sz="2000" dirty="0" smtClean="0">
              <a:solidFill>
                <a:srgbClr val="000000"/>
              </a:solidFill>
              <a:latin typeface="Meiryo UI" pitchFamily="50" charset="-128"/>
              <a:ea typeface="Meiryo UI" pitchFamily="50" charset="-128"/>
              <a:cs typeface="Times New Roman" panose="02020603050405020304" pitchFamily="18" charset="0"/>
            </a:endParaRPr>
          </a:p>
          <a:p>
            <a:pPr marL="0">
              <a:lnSpc>
                <a:spcPts val="2160"/>
              </a:lnSpc>
              <a:spcBef>
                <a:spcPts val="0"/>
              </a:spcBef>
              <a:buNone/>
            </a:pPr>
            <a:r>
              <a:rPr lang="en-US" altLang="ja-JP" sz="2000" dirty="0" smtClean="0">
                <a:solidFill>
                  <a:srgbClr val="000000"/>
                </a:solidFill>
                <a:latin typeface="Meiryo UI" pitchFamily="50" charset="-128"/>
                <a:ea typeface="Meiryo UI" pitchFamily="50" charset="-128"/>
                <a:cs typeface="Times New Roman" panose="02020603050405020304" pitchFamily="18" charset="0"/>
              </a:rPr>
              <a:t>For example, in </a:t>
            </a:r>
            <a:r>
              <a:rPr lang="en-US" altLang="ja-JP" sz="2000" b="1" dirty="0" smtClean="0">
                <a:solidFill>
                  <a:srgbClr val="000000"/>
                </a:solidFill>
                <a:latin typeface="Meiryo UI" pitchFamily="50" charset="-128"/>
                <a:ea typeface="Meiryo UI" pitchFamily="50" charset="-128"/>
                <a:cs typeface="Times New Roman" panose="02020603050405020304" pitchFamily="18" charset="0"/>
              </a:rPr>
              <a:t>arithmetic</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 students can learn line graphs by using a cloud chamber to count the number of radiation changes over time.</a:t>
            </a:r>
          </a:p>
          <a:p>
            <a:pPr marL="0">
              <a:lnSpc>
                <a:spcPts val="2160"/>
              </a:lnSpc>
              <a:spcBef>
                <a:spcPts val="0"/>
              </a:spcBef>
              <a:buNone/>
            </a:pPr>
            <a:r>
              <a:rPr lang="en-US" altLang="ja-JP" sz="2000" dirty="0" smtClean="0">
                <a:solidFill>
                  <a:srgbClr val="000000"/>
                </a:solidFill>
                <a:latin typeface="Meiryo UI" pitchFamily="50" charset="-128"/>
                <a:ea typeface="Meiryo UI" pitchFamily="50" charset="-128"/>
                <a:cs typeface="Times New Roman" panose="02020603050405020304" pitchFamily="18" charset="0"/>
              </a:rPr>
              <a:t>In </a:t>
            </a:r>
            <a:r>
              <a:rPr lang="en-US" altLang="ja-JP" sz="2000" b="1" dirty="0" smtClean="0">
                <a:solidFill>
                  <a:srgbClr val="000000"/>
                </a:solidFill>
                <a:latin typeface="Meiryo UI" pitchFamily="50" charset="-128"/>
                <a:ea typeface="Meiryo UI" pitchFamily="50" charset="-128"/>
                <a:cs typeface="Times New Roman" panose="02020603050405020304" pitchFamily="18" charset="0"/>
              </a:rPr>
              <a:t>high school math</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 students can use the graph to calculate the half-life of a substance or study exponential functions.</a:t>
            </a:r>
          </a:p>
          <a:p>
            <a:pPr marL="0">
              <a:lnSpc>
                <a:spcPts val="2160"/>
              </a:lnSpc>
              <a:spcBef>
                <a:spcPts val="0"/>
              </a:spcBef>
              <a:buNone/>
            </a:pPr>
            <a:r>
              <a:rPr lang="en-US" altLang="ja-JP" sz="2000" dirty="0" smtClean="0">
                <a:solidFill>
                  <a:srgbClr val="000000"/>
                </a:solidFill>
                <a:latin typeface="Meiryo UI" pitchFamily="50" charset="-128"/>
                <a:ea typeface="Meiryo UI" pitchFamily="50" charset="-128"/>
                <a:cs typeface="Times New Roman" panose="02020603050405020304" pitchFamily="18" charset="0"/>
              </a:rPr>
              <a:t>Students can also learn to apply the theorem of the three squares by measuring the length of a radiation path using a cloud chamber.</a:t>
            </a:r>
          </a:p>
          <a:p>
            <a:pPr marL="0">
              <a:lnSpc>
                <a:spcPts val="2160"/>
              </a:lnSpc>
              <a:spcBef>
                <a:spcPts val="0"/>
              </a:spcBef>
              <a:buNone/>
            </a:pPr>
            <a:r>
              <a:rPr lang="en-US" altLang="ja-JP" sz="2000" dirty="0" smtClean="0">
                <a:solidFill>
                  <a:srgbClr val="000000"/>
                </a:solidFill>
                <a:latin typeface="Meiryo UI" pitchFamily="50" charset="-128"/>
                <a:ea typeface="Meiryo UI" pitchFamily="50" charset="-128"/>
                <a:cs typeface="Times New Roman" panose="02020603050405020304" pitchFamily="18" charset="0"/>
              </a:rPr>
              <a:t>In </a:t>
            </a:r>
            <a:r>
              <a:rPr lang="en-US" altLang="ja-JP" sz="2000" b="1" dirty="0" smtClean="0">
                <a:solidFill>
                  <a:srgbClr val="000000"/>
                </a:solidFill>
                <a:latin typeface="Meiryo UI" pitchFamily="50" charset="-128"/>
                <a:ea typeface="Meiryo UI" pitchFamily="50" charset="-128"/>
                <a:cs typeface="Times New Roman" panose="02020603050405020304" pitchFamily="18" charset="0"/>
              </a:rPr>
              <a:t>geography</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 the cloud chamber experiment is also useful for considering nuclear power generation as one of the solutions to the world's energy problems.</a:t>
            </a:r>
          </a:p>
          <a:p>
            <a:pPr marL="0">
              <a:lnSpc>
                <a:spcPts val="2160"/>
              </a:lnSpc>
              <a:spcBef>
                <a:spcPts val="0"/>
              </a:spcBef>
              <a:buNone/>
            </a:pPr>
            <a:r>
              <a:rPr lang="en-US" altLang="ja-JP" sz="2000" dirty="0" smtClean="0">
                <a:solidFill>
                  <a:srgbClr val="000000"/>
                </a:solidFill>
                <a:latin typeface="Meiryo UI" pitchFamily="50" charset="-128"/>
                <a:ea typeface="Meiryo UI" pitchFamily="50" charset="-128"/>
                <a:cs typeface="Times New Roman" panose="02020603050405020304" pitchFamily="18" charset="0"/>
              </a:rPr>
              <a:t>In </a:t>
            </a:r>
            <a:r>
              <a:rPr lang="en-US" altLang="ja-JP" sz="2000" b="1" dirty="0" smtClean="0">
                <a:solidFill>
                  <a:srgbClr val="000000"/>
                </a:solidFill>
                <a:latin typeface="Meiryo UI" pitchFamily="50" charset="-128"/>
                <a:ea typeface="Meiryo UI" pitchFamily="50" charset="-128"/>
                <a:cs typeface="Times New Roman" panose="02020603050405020304" pitchFamily="18" charset="0"/>
              </a:rPr>
              <a:t>geology</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 students can use cloud chambers to learn about rocks that emit radiation.</a:t>
            </a:r>
          </a:p>
          <a:p>
            <a:pPr marL="0">
              <a:lnSpc>
                <a:spcPts val="2160"/>
              </a:lnSpc>
              <a:spcBef>
                <a:spcPts val="0"/>
              </a:spcBef>
              <a:buNone/>
            </a:pPr>
            <a:r>
              <a:rPr lang="en-US" altLang="ja-JP" sz="2000" dirty="0" smtClean="0">
                <a:solidFill>
                  <a:srgbClr val="000000"/>
                </a:solidFill>
                <a:latin typeface="Meiryo UI" pitchFamily="50" charset="-128"/>
                <a:ea typeface="Meiryo UI" pitchFamily="50" charset="-128"/>
                <a:cs typeface="Times New Roman" panose="02020603050405020304" pitchFamily="18" charset="0"/>
              </a:rPr>
              <a:t>In the field of </a:t>
            </a:r>
            <a:r>
              <a:rPr lang="en-US" altLang="ja-JP" sz="2000" b="1" dirty="0" smtClean="0">
                <a:solidFill>
                  <a:srgbClr val="000000"/>
                </a:solidFill>
                <a:latin typeface="Meiryo UI" pitchFamily="50" charset="-128"/>
                <a:ea typeface="Meiryo UI" pitchFamily="50" charset="-128"/>
                <a:cs typeface="Times New Roman" panose="02020603050405020304" pitchFamily="18" charset="0"/>
              </a:rPr>
              <a:t>meteorology</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 cloud chambers can be used to learn about the process of cloud formation</a:t>
            </a:r>
            <a:r>
              <a:rPr lang="en-US" altLang="ja-JP" sz="2000" dirty="0" smtClean="0">
                <a:solidFill>
                  <a:srgbClr val="000000"/>
                </a:solidFill>
                <a:latin typeface="Meiryo UI" pitchFamily="50" charset="-128"/>
                <a:ea typeface="Meiryo UI" pitchFamily="50" charset="-128"/>
                <a:cs typeface="Times New Roman" panose="02020603050405020304" pitchFamily="18" charset="0"/>
              </a:rPr>
              <a:t>.</a:t>
            </a:r>
            <a:br>
              <a:rPr lang="en-US" altLang="ja-JP" sz="2000" dirty="0" smtClean="0">
                <a:solidFill>
                  <a:srgbClr val="000000"/>
                </a:solidFill>
                <a:latin typeface="Meiryo UI" pitchFamily="50" charset="-128"/>
                <a:ea typeface="Meiryo UI" pitchFamily="50" charset="-128"/>
                <a:cs typeface="Times New Roman" panose="02020603050405020304" pitchFamily="18" charset="0"/>
              </a:rPr>
            </a:br>
            <a:endParaRPr lang="en-US" altLang="ja-JP" sz="2000" dirty="0" smtClean="0">
              <a:solidFill>
                <a:srgbClr val="000000"/>
              </a:solidFill>
              <a:latin typeface="Meiryo UI" pitchFamily="50" charset="-128"/>
              <a:ea typeface="Meiryo UI" pitchFamily="50" charset="-128"/>
              <a:cs typeface="Times New Roman" panose="02020603050405020304" pitchFamily="18" charset="0"/>
            </a:endParaRPr>
          </a:p>
          <a:p>
            <a:pPr marL="0">
              <a:lnSpc>
                <a:spcPts val="2160"/>
              </a:lnSpc>
              <a:spcBef>
                <a:spcPts val="0"/>
              </a:spcBef>
              <a:buNone/>
            </a:pPr>
            <a:r>
              <a:rPr lang="en-US" altLang="ja-JP" sz="2000" u="sng" dirty="0" smtClean="0">
                <a:solidFill>
                  <a:srgbClr val="000000"/>
                </a:solidFill>
                <a:latin typeface="Meiryo UI" pitchFamily="50" charset="-128"/>
                <a:ea typeface="Meiryo UI" pitchFamily="50" charset="-128"/>
                <a:cs typeface="Times New Roman" panose="02020603050405020304" pitchFamily="18" charset="0"/>
              </a:rPr>
              <a:t>In this way, the cloud chamber can be used in a variety of subjects and grade levels</a:t>
            </a:r>
            <a:r>
              <a:rPr lang="en-US" altLang="ja-JP" sz="2000" u="sng" dirty="0" smtClean="0">
                <a:solidFill>
                  <a:srgbClr val="000000"/>
                </a:solidFill>
                <a:latin typeface="Meiryo UI" pitchFamily="50" charset="-128"/>
                <a:ea typeface="Meiryo UI" pitchFamily="50" charset="-128"/>
                <a:cs typeface="Times New Roman" panose="02020603050405020304" pitchFamily="18" charset="0"/>
              </a:rPr>
              <a:t>.</a:t>
            </a:r>
            <a:endParaRPr lang="en-US" altLang="ja-JP" sz="2000" u="sng" dirty="0" smtClean="0">
              <a:solidFill>
                <a:srgbClr val="000000"/>
              </a:solidFill>
              <a:latin typeface="Meiryo UI" pitchFamily="50" charset="-128"/>
              <a:ea typeface="Meiryo UI" pitchFamily="50" charset="-128"/>
              <a:cs typeface="Times New Roman" panose="02020603050405020304" pitchFamily="18" charset="0"/>
            </a:endParaRPr>
          </a:p>
        </p:txBody>
      </p:sp>
      <p:graphicFrame>
        <p:nvGraphicFramePr>
          <p:cNvPr id="15" name="Object 2"/>
          <p:cNvGraphicFramePr>
            <a:graphicFrameLocks noChangeAspect="1"/>
          </p:cNvGraphicFramePr>
          <p:nvPr/>
        </p:nvGraphicFramePr>
        <p:xfrm>
          <a:off x="9426633" y="1995055"/>
          <a:ext cx="2618509" cy="2377440"/>
        </p:xfrm>
        <a:graphic>
          <a:graphicData uri="http://schemas.openxmlformats.org/drawingml/2006/chart">
            <c:chart xmlns:c="http://schemas.openxmlformats.org/drawingml/2006/chart" xmlns:r="http://schemas.openxmlformats.org/officeDocument/2006/relationships" r:id="rId2"/>
          </a:graphicData>
        </a:graphic>
      </p:graphicFrame>
      <p:sp>
        <p:nvSpPr>
          <p:cNvPr id="16" name="コンテンツ プレースホルダ 7"/>
          <p:cNvSpPr txBox="1">
            <a:spLocks/>
          </p:cNvSpPr>
          <p:nvPr/>
        </p:nvSpPr>
        <p:spPr>
          <a:xfrm>
            <a:off x="9152313" y="4281055"/>
            <a:ext cx="3039687" cy="93102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Times New Roman" panose="02020603050405020304" pitchFamily="18" charset="0"/>
              </a:rPr>
              <a:t>Sample Data of Counting Radiation</a:t>
            </a:r>
            <a:endParaRPr kumimoji="1" lang="ja-JP" altLang="en-US" sz="12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schemeClr val="accent6">
                  <a:lumMod val="10000"/>
                </a:schemeClr>
              </a:solidFill>
              <a:effectLst/>
              <a:uLnTx/>
              <a:uFillTx/>
              <a:latin typeface="+mn-lt"/>
              <a:ea typeface="+mn-ea"/>
              <a:cs typeface="+mn-cs"/>
            </a:endParaRPr>
          </a:p>
        </p:txBody>
      </p:sp>
      <p:pic>
        <p:nvPicPr>
          <p:cNvPr id="18" name="図 17">
            <a:extLst>
              <a:ext uri="{FF2B5EF4-FFF2-40B4-BE49-F238E27FC236}">
                <a16:creationId xmlns="" xmlns:lc="http://schemas.openxmlformats.org/drawingml/2006/lockedCanvas" xmlns:a16="http://schemas.microsoft.com/office/drawing/2014/main" id="{00000000-0008-0000-0000-000002000000}"/>
              </a:ext>
            </a:extLst>
          </p:cNvPr>
          <p:cNvPicPr>
            <a:picLocks noChangeAspect="1"/>
          </p:cNvPicPr>
          <p:nvPr/>
        </p:nvPicPr>
        <p:blipFill rotWithShape="1">
          <a:blip r:embed="rId3" cstate="print">
            <a:extLst>
              <a:ext uri="{28A0092B-C50C-407E-A947-70E740481C1C}">
                <a14:useLocalDpi xmlns="" xmlns:lc="http://schemas.openxmlformats.org/drawingml/2006/lockedCanvas" xmlns:a14="http://schemas.microsoft.com/office/drawing/2010/main" val="0"/>
              </a:ext>
            </a:extLst>
          </a:blip>
          <a:srcRect l="13697" r="16978" b="19831"/>
          <a:stretch/>
        </p:blipFill>
        <p:spPr>
          <a:xfrm>
            <a:off x="9993198" y="4638504"/>
            <a:ext cx="1506894" cy="1306281"/>
          </a:xfrm>
          <a:prstGeom prst="rect">
            <a:avLst/>
          </a:prstGeom>
        </p:spPr>
      </p:pic>
      <p:sp>
        <p:nvSpPr>
          <p:cNvPr id="19" name="コンテンツ プレースホルダ 7"/>
          <p:cNvSpPr txBox="1">
            <a:spLocks/>
          </p:cNvSpPr>
          <p:nvPr/>
        </p:nvSpPr>
        <p:spPr>
          <a:xfrm>
            <a:off x="9393382" y="5926975"/>
            <a:ext cx="2798618" cy="931025"/>
          </a:xfrm>
          <a:prstGeom prst="rect">
            <a:avLst/>
          </a:prstGeom>
        </p:spPr>
        <p:txBody>
          <a:bodyPr vert="horz" lIns="91440" tIns="45720" rIns="91440" bIns="45720" rtlCol="0">
            <a:normAutofit/>
          </a:bodyPr>
          <a:lstStyle/>
          <a:p>
            <a:pPr marL="228600" lvl="0" indent="-228600" defTabSz="914400">
              <a:spcBef>
                <a:spcPts val="1000"/>
              </a:spcBef>
              <a:buClr>
                <a:schemeClr val="accent2"/>
              </a:buClr>
              <a:buFont typeface="Arial" panose="020B0604020202020204" pitchFamily="34" charset="0"/>
              <a:buChar char="•"/>
            </a:pPr>
            <a:r>
              <a:rPr kumimoji="1" lang="en-US" altLang="ja-JP" sz="1200" dirty="0" smtClean="0">
                <a:solidFill>
                  <a:srgbClr val="000000"/>
                </a:solidFill>
                <a:latin typeface="Meiryo UI" pitchFamily="50" charset="-128"/>
                <a:ea typeface="Meiryo UI" pitchFamily="50" charset="-128"/>
                <a:cs typeface="Times New Roman" panose="02020603050405020304" pitchFamily="18" charset="0"/>
              </a:rPr>
              <a:t>Study of the Theorem of Three Squares</a:t>
            </a:r>
            <a:endParaRPr kumimoji="1" lang="ja-JP" altLang="en-US" sz="1200" b="0" i="0" u="none" strike="noStrike" kern="1200" cap="none" spc="0" normalizeH="0" baseline="0" noProof="0" dirty="0">
              <a:ln>
                <a:noFill/>
              </a:ln>
              <a:solidFill>
                <a:schemeClr val="accent6">
                  <a:lumMod val="10000"/>
                </a:schemeClr>
              </a:solidFill>
              <a:effectLst/>
              <a:uLnTx/>
              <a:uFillTx/>
              <a:latin typeface="+mn-lt"/>
              <a:ea typeface="+mn-ea"/>
              <a:cs typeface="+mn-cs"/>
            </a:endParaRPr>
          </a:p>
        </p:txBody>
      </p:sp>
      <p:sp>
        <p:nvSpPr>
          <p:cNvPr id="20" name="コンテンツ プレースホルダ 7"/>
          <p:cNvSpPr txBox="1">
            <a:spLocks/>
          </p:cNvSpPr>
          <p:nvPr/>
        </p:nvSpPr>
        <p:spPr>
          <a:xfrm>
            <a:off x="9285317" y="1496291"/>
            <a:ext cx="3039687" cy="93102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Times New Roman" panose="02020603050405020304" pitchFamily="18" charset="0"/>
              </a:rPr>
              <a:t>Cloud Chamber Experiment</a:t>
            </a:r>
            <a:endParaRPr kumimoji="1" lang="ja-JP" altLang="en-US" sz="12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schemeClr val="accent6">
                  <a:lumMod val="10000"/>
                </a:schemeClr>
              </a:solidFill>
              <a:effectLst/>
              <a:uLnTx/>
              <a:uFillTx/>
              <a:latin typeface="+mn-lt"/>
              <a:ea typeface="+mn-ea"/>
              <a:cs typeface="+mn-cs"/>
            </a:endParaRPr>
          </a:p>
        </p:txBody>
      </p:sp>
      <p:pic>
        <p:nvPicPr>
          <p:cNvPr id="1028" name="Picture 4" descr="D:\写真\181120ペルチェ取説用\Resized\Rn220（マントル）.jpg"/>
          <p:cNvPicPr>
            <a:picLocks noChangeAspect="1" noChangeArrowheads="1"/>
          </p:cNvPicPr>
          <p:nvPr/>
        </p:nvPicPr>
        <p:blipFill>
          <a:blip r:embed="rId4" cstate="print"/>
          <a:srcRect l="18361" t="11741" r="21366" b="8259"/>
          <a:stretch>
            <a:fillRect/>
          </a:stretch>
        </p:blipFill>
        <p:spPr bwMode="auto">
          <a:xfrm>
            <a:off x="9817331" y="133004"/>
            <a:ext cx="1837112" cy="1371600"/>
          </a:xfrm>
          <a:prstGeom prst="rect">
            <a:avLst/>
          </a:prstGeom>
          <a:noFill/>
        </p:spPr>
      </p:pic>
    </p:spTree>
    <p:extLst>
      <p:ext uri="{BB962C8B-B14F-4D97-AF65-F5344CB8AC3E}">
        <p14:creationId xmlns:p14="http://schemas.microsoft.com/office/powerpoint/2010/main" xmlns="" val="78101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1953643-19A4-C54B-76CC-FECF7310BB22}"/>
              </a:ext>
            </a:extLst>
          </p:cNvPr>
          <p:cNvSpPr>
            <a:spLocks noGrp="1"/>
          </p:cNvSpPr>
          <p:nvPr>
            <p:ph type="title"/>
          </p:nvPr>
        </p:nvSpPr>
        <p:spPr>
          <a:xfrm>
            <a:off x="182881" y="73959"/>
            <a:ext cx="11720944" cy="822138"/>
          </a:xfrm>
          <a:prstGeom prst="rect">
            <a:avLst/>
          </a:prstGeom>
        </p:spPr>
        <p:txBody>
          <a:bodyPr>
            <a:normAutofit fontScale="90000"/>
          </a:bodyPr>
          <a:lstStyle/>
          <a:p>
            <a:r>
              <a:rPr lang="en-US" altLang="ja-JP" b="1" cap="none" dirty="0" smtClean="0">
                <a:solidFill>
                  <a:schemeClr val="tx2"/>
                </a:solidFill>
                <a:latin typeface="Meiryo UI" pitchFamily="50" charset="-128"/>
                <a:ea typeface="Meiryo UI" pitchFamily="50" charset="-128"/>
              </a:rPr>
              <a:t>Practical School Application of Cloud Chambers for Various Education Subjects</a:t>
            </a:r>
            <a:endParaRPr lang="ja-JP" altLang="en-US" b="1" cap="none" dirty="0">
              <a:solidFill>
                <a:schemeClr val="tx2"/>
              </a:solidFill>
              <a:latin typeface="Meiryo UI" pitchFamily="50" charset="-128"/>
              <a:ea typeface="Meiryo UI" pitchFamily="50" charset="-128"/>
            </a:endParaRPr>
          </a:p>
        </p:txBody>
      </p:sp>
      <p:sp>
        <p:nvSpPr>
          <p:cNvPr id="6" name="スライド番号プレースホルダー 5">
            <a:extLst>
              <a:ext uri="{FF2B5EF4-FFF2-40B4-BE49-F238E27FC236}">
                <a16:creationId xmlns:a16="http://schemas.microsoft.com/office/drawing/2014/main" xmlns="" id="{7BC6D080-3CAC-D478-2665-F945D44D26AA}"/>
              </a:ext>
            </a:extLst>
          </p:cNvPr>
          <p:cNvSpPr>
            <a:spLocks noGrp="1"/>
          </p:cNvSpPr>
          <p:nvPr>
            <p:ph type="sldNum" sz="quarter" idx="12"/>
          </p:nvPr>
        </p:nvSpPr>
        <p:spPr/>
        <p:txBody>
          <a:bodyPr/>
          <a:lstStyle/>
          <a:p>
            <a:fld id="{C91C4046-50BF-425F-A9C7-381765CCC49B}" type="slidenum">
              <a:rPr kumimoji="1" lang="ja-JP" altLang="en-US" smtClean="0">
                <a:latin typeface="Meiryo UI" pitchFamily="50" charset="-128"/>
                <a:ea typeface="Meiryo UI" pitchFamily="50" charset="-128"/>
              </a:rPr>
              <a:pPr/>
              <a:t>3</a:t>
            </a:fld>
            <a:endParaRPr kumimoji="1" lang="ja-JP" altLang="en-US">
              <a:latin typeface="Meiryo UI" pitchFamily="50" charset="-128"/>
              <a:ea typeface="Meiryo UI" pitchFamily="50" charset="-128"/>
            </a:endParaRPr>
          </a:p>
        </p:txBody>
      </p:sp>
      <p:sp>
        <p:nvSpPr>
          <p:cNvPr id="9" name="コンテンツ プレースホルダー 8">
            <a:extLst>
              <a:ext uri="{FF2B5EF4-FFF2-40B4-BE49-F238E27FC236}">
                <a16:creationId xmlns:a16="http://schemas.microsoft.com/office/drawing/2014/main" xmlns="" id="{EBC4D3E4-477A-E6F1-FC4C-9784C9E171D6}"/>
              </a:ext>
            </a:extLst>
          </p:cNvPr>
          <p:cNvSpPr>
            <a:spLocks noGrp="1"/>
          </p:cNvSpPr>
          <p:nvPr>
            <p:ph idx="1"/>
          </p:nvPr>
        </p:nvSpPr>
        <p:spPr>
          <a:xfrm>
            <a:off x="0" y="872837"/>
            <a:ext cx="12061767" cy="872836"/>
          </a:xfrm>
        </p:spPr>
        <p:txBody>
          <a:bodyPr>
            <a:normAutofit lnSpcReduction="10000"/>
          </a:bodyPr>
          <a:lstStyle/>
          <a:p>
            <a:pPr marL="0">
              <a:buNone/>
            </a:pPr>
            <a:r>
              <a:rPr lang="en-US" altLang="ja-JP" dirty="0" smtClean="0">
                <a:solidFill>
                  <a:srgbClr val="000000"/>
                </a:solidFill>
                <a:latin typeface="Meiryo UI" pitchFamily="50" charset="-128"/>
                <a:ea typeface="Meiryo UI" pitchFamily="50" charset="-128"/>
                <a:cs typeface="Times New Roman" panose="02020603050405020304" pitchFamily="18" charset="0"/>
              </a:rPr>
              <a:t>Cloud chambers have been mainly used in the field of radiation and nuclear science education. However, we believe that this device has great potential to be used for various educational subjects. The table below shows an example of its capabilities according to the official Japanese syllabus.</a:t>
            </a:r>
            <a:endParaRPr lang="ja-JP" altLang="en-US" dirty="0" smtClean="0">
              <a:latin typeface="Meiryo UI" pitchFamily="50" charset="-128"/>
              <a:ea typeface="Meiryo UI" pitchFamily="50" charset="-128"/>
            </a:endParaRPr>
          </a:p>
        </p:txBody>
      </p:sp>
      <p:graphicFrame>
        <p:nvGraphicFramePr>
          <p:cNvPr id="5" name="コンテンツ プレースホルダ 3"/>
          <p:cNvGraphicFramePr>
            <a:graphicFrameLocks/>
          </p:cNvGraphicFramePr>
          <p:nvPr>
            <p:extLst>
              <p:ext uri="{D42A27DB-BD31-4B8C-83A1-F6EECF244321}">
                <p14:modId xmlns="" xmlns:p14="http://schemas.microsoft.com/office/powerpoint/2010/main" val="1307369058"/>
              </p:ext>
            </p:extLst>
          </p:nvPr>
        </p:nvGraphicFramePr>
        <p:xfrm>
          <a:off x="216130" y="1712422"/>
          <a:ext cx="11853949" cy="4450080"/>
        </p:xfrm>
        <a:graphic>
          <a:graphicData uri="http://schemas.openxmlformats.org/drawingml/2006/table">
            <a:tbl>
              <a:tblPr firstRow="1" bandRow="1">
                <a:tableStyleId>{5C22544A-7EE6-4342-B048-85BDC9FD1C3A}</a:tableStyleId>
              </a:tblPr>
              <a:tblGrid>
                <a:gridCol w="1363288">
                  <a:extLst>
                    <a:ext uri="{9D8B030D-6E8A-4147-A177-3AD203B41FA5}">
                      <a16:colId xmlns="" xmlns:a16="http://schemas.microsoft.com/office/drawing/2014/main" val="20000"/>
                    </a:ext>
                  </a:extLst>
                </a:gridCol>
                <a:gridCol w="3392831">
                  <a:extLst>
                    <a:ext uri="{9D8B030D-6E8A-4147-A177-3AD203B41FA5}">
                      <a16:colId xmlns="" xmlns:a16="http://schemas.microsoft.com/office/drawing/2014/main" val="20002"/>
                    </a:ext>
                  </a:extLst>
                </a:gridCol>
                <a:gridCol w="3772740">
                  <a:extLst>
                    <a:ext uri="{9D8B030D-6E8A-4147-A177-3AD203B41FA5}">
                      <a16:colId xmlns="" xmlns:a16="http://schemas.microsoft.com/office/drawing/2014/main" val="20003"/>
                    </a:ext>
                  </a:extLst>
                </a:gridCol>
                <a:gridCol w="3325090"/>
              </a:tblGrid>
              <a:tr h="615142">
                <a:tc>
                  <a:txBody>
                    <a:bodyPr/>
                    <a:lstStyle/>
                    <a:p>
                      <a:pPr algn="ctr"/>
                      <a:r>
                        <a:rPr lang="en-GB" altLang="ja-JP" sz="1400" b="1" dirty="0">
                          <a:solidFill>
                            <a:srgbClr val="FFFFCC"/>
                          </a:solidFill>
                          <a:latin typeface="Meiryo UI" pitchFamily="50" charset="-128"/>
                          <a:ea typeface="Meiryo UI" pitchFamily="50" charset="-128"/>
                          <a:cs typeface="Meiryo UI" panose="020B0604030504040204" pitchFamily="50" charset="-128"/>
                        </a:rPr>
                        <a:t>Generation </a:t>
                      </a:r>
                      <a:r>
                        <a:rPr lang="en-GB" altLang="ja-JP" sz="1400" b="1" dirty="0" smtClean="0">
                          <a:solidFill>
                            <a:srgbClr val="FFFFCC"/>
                          </a:solidFill>
                          <a:latin typeface="Meiryo UI" pitchFamily="50" charset="-128"/>
                          <a:ea typeface="Meiryo UI" pitchFamily="50" charset="-128"/>
                          <a:cs typeface="Meiryo UI" panose="020B0604030504040204" pitchFamily="50" charset="-128"/>
                        </a:rPr>
                        <a:t>Level</a:t>
                      </a:r>
                    </a:p>
                    <a:p>
                      <a:pPr algn="ctr"/>
                      <a:r>
                        <a:rPr lang="en-GB" altLang="ja-JP" sz="1400" b="1" dirty="0" smtClean="0">
                          <a:solidFill>
                            <a:srgbClr val="FFFFCC"/>
                          </a:solidFill>
                          <a:effectLst/>
                          <a:latin typeface="Meiryo UI" pitchFamily="50" charset="-128"/>
                          <a:ea typeface="Meiryo UI" pitchFamily="50" charset="-128"/>
                        </a:rPr>
                        <a:t>and</a:t>
                      </a:r>
                    </a:p>
                    <a:p>
                      <a:pPr algn="ctr"/>
                      <a:r>
                        <a:rPr lang="en-GB" altLang="ja-JP" sz="1400" b="1" dirty="0" smtClean="0">
                          <a:solidFill>
                            <a:srgbClr val="FFFFCC"/>
                          </a:solidFill>
                          <a:effectLst/>
                          <a:latin typeface="Meiryo UI" pitchFamily="50" charset="-128"/>
                          <a:ea typeface="Meiryo UI" pitchFamily="50" charset="-128"/>
                        </a:rPr>
                        <a:t>Subject</a:t>
                      </a:r>
                      <a:r>
                        <a:rPr lang="en-GB" altLang="ja-JP" sz="1400" dirty="0" smtClean="0">
                          <a:solidFill>
                            <a:schemeClr val="bg1"/>
                          </a:solidFill>
                          <a:effectLst/>
                          <a:latin typeface="Meiryo UI" pitchFamily="50" charset="-128"/>
                          <a:ea typeface="Meiryo UI" pitchFamily="50" charset="-128"/>
                        </a:rPr>
                        <a:t> </a:t>
                      </a:r>
                    </a:p>
                  </a:txBody>
                  <a:tcPr anchor="ctr"/>
                </a:tc>
                <a:tc>
                  <a:txBody>
                    <a:bodyPr/>
                    <a:lstStyle/>
                    <a:p>
                      <a:pPr marL="0" marR="0" indent="0" algn="ctr" defTabSz="4173143" rtl="0" eaLnBrk="1" fontAlgn="auto" latinLnBrk="0" hangingPunct="1">
                        <a:lnSpc>
                          <a:spcPct val="100000"/>
                        </a:lnSpc>
                        <a:spcBef>
                          <a:spcPts val="0"/>
                        </a:spcBef>
                        <a:spcAft>
                          <a:spcPts val="0"/>
                        </a:spcAft>
                        <a:buClrTx/>
                        <a:buSzTx/>
                        <a:buFontTx/>
                        <a:buNone/>
                        <a:tabLst/>
                        <a:defRPr/>
                      </a:pPr>
                      <a:r>
                        <a:rPr kumimoji="1" lang="en-GB" altLang="ja-JP" sz="1600" b="1" dirty="0">
                          <a:solidFill>
                            <a:srgbClr val="FFFFCC"/>
                          </a:solidFill>
                          <a:latin typeface="Meiryo UI" pitchFamily="50" charset="-128"/>
                          <a:ea typeface="Meiryo UI" pitchFamily="50" charset="-128"/>
                        </a:rPr>
                        <a:t>Explanation in </a:t>
                      </a:r>
                      <a:r>
                        <a:rPr kumimoji="1" lang="en-GB" altLang="ja-JP" sz="1600" b="1" dirty="0" smtClean="0">
                          <a:solidFill>
                            <a:srgbClr val="FFFFCC"/>
                          </a:solidFill>
                          <a:latin typeface="Meiryo UI" pitchFamily="50" charset="-128"/>
                          <a:ea typeface="Meiryo UI" pitchFamily="50" charset="-128"/>
                        </a:rPr>
                        <a:t>Japanese Syllabus </a:t>
                      </a:r>
                      <a:endParaRPr kumimoji="1" lang="ja-JP" altLang="en-US" sz="1600" dirty="0">
                        <a:latin typeface="Meiryo UI" pitchFamily="50" charset="-128"/>
                        <a:ea typeface="Meiryo UI" pitchFamily="50" charset="-128"/>
                      </a:endParaRPr>
                    </a:p>
                  </a:txBody>
                  <a:tcPr anchor="ctr"/>
                </a:tc>
                <a:tc>
                  <a:txBody>
                    <a:bodyPr/>
                    <a:lstStyle/>
                    <a:p>
                      <a:pPr marL="0" marR="0" indent="0" algn="ctr" defTabSz="4173143" rtl="0" eaLnBrk="1" fontAlgn="auto" latinLnBrk="0" hangingPunct="1">
                        <a:lnSpc>
                          <a:spcPct val="100000"/>
                        </a:lnSpc>
                        <a:spcBef>
                          <a:spcPts val="0"/>
                        </a:spcBef>
                        <a:spcAft>
                          <a:spcPts val="0"/>
                        </a:spcAft>
                        <a:buClrTx/>
                        <a:buSzTx/>
                        <a:buFontTx/>
                        <a:buNone/>
                        <a:tabLst/>
                        <a:defRPr/>
                      </a:pPr>
                      <a:r>
                        <a:rPr lang="en-GB" altLang="ja-JP" sz="1600" b="1" dirty="0">
                          <a:solidFill>
                            <a:srgbClr val="FFFFCC"/>
                          </a:solidFill>
                          <a:latin typeface="Meiryo UI" pitchFamily="50" charset="-128"/>
                          <a:ea typeface="Meiryo UI" pitchFamily="50" charset="-128"/>
                          <a:cs typeface="Meiryo UI" panose="020B0604030504040204" pitchFamily="50" charset="-128"/>
                        </a:rPr>
                        <a:t> Education Contents using Cloud Chamber</a:t>
                      </a:r>
                      <a:endParaRPr kumimoji="1" lang="ja-JP" altLang="en-US" sz="1600" dirty="0">
                        <a:latin typeface="Meiryo UI" pitchFamily="50" charset="-128"/>
                        <a:ea typeface="Meiryo UI" pitchFamily="50" charset="-128"/>
                      </a:endParaRPr>
                    </a:p>
                  </a:txBody>
                  <a:tcPr anchor="ctr"/>
                </a:tc>
                <a:tc>
                  <a:txBody>
                    <a:bodyPr/>
                    <a:lstStyle/>
                    <a:p>
                      <a:pPr marL="0" marR="0" indent="0" algn="ctr" defTabSz="4173143" rtl="0" eaLnBrk="1" fontAlgn="auto" latinLnBrk="0" hangingPunct="1">
                        <a:lnSpc>
                          <a:spcPct val="100000"/>
                        </a:lnSpc>
                        <a:spcBef>
                          <a:spcPts val="0"/>
                        </a:spcBef>
                        <a:spcAft>
                          <a:spcPts val="0"/>
                        </a:spcAft>
                        <a:buClrTx/>
                        <a:buSzTx/>
                        <a:buFontTx/>
                        <a:buNone/>
                        <a:tabLst/>
                        <a:defRPr/>
                      </a:pPr>
                      <a:r>
                        <a:rPr kumimoji="1" lang="en-US" altLang="ja-JP" sz="1600" b="1" kern="1200" dirty="0" smtClean="0">
                          <a:solidFill>
                            <a:srgbClr val="FFFFCC"/>
                          </a:solidFill>
                          <a:latin typeface="Meiryo UI" pitchFamily="50" charset="-128"/>
                          <a:ea typeface="Meiryo UI" pitchFamily="50" charset="-128"/>
                          <a:cs typeface="Meiryo UI" panose="020B0604030504040204" pitchFamily="50" charset="-128"/>
                        </a:rPr>
                        <a:t>Education Contents </a:t>
                      </a:r>
                      <a:endParaRPr kumimoji="1" lang="ja-JP" altLang="en-US" sz="1600" dirty="0">
                        <a:latin typeface="Meiryo UI" pitchFamily="50" charset="-128"/>
                        <a:ea typeface="Meiryo UI" pitchFamily="50" charset="-128"/>
                      </a:endParaRPr>
                    </a:p>
                  </a:txBody>
                  <a:tcPr anchor="ctr"/>
                </a:tc>
                <a:extLst>
                  <a:ext uri="{0D108BD9-81ED-4DB2-BD59-A6C34878D82A}">
                    <a16:rowId xmlns="" xmlns:a16="http://schemas.microsoft.com/office/drawing/2014/main" val="10000"/>
                  </a:ext>
                </a:extLst>
              </a:tr>
              <a:tr h="3434524">
                <a:tc>
                  <a:txBody>
                    <a:bodyPr/>
                    <a:lstStyle/>
                    <a:p>
                      <a:pPr algn="ctr"/>
                      <a:r>
                        <a:rPr kumimoji="1" lang="en-US" altLang="ja-JP" sz="1400" dirty="0">
                          <a:latin typeface="Meiryo UI" pitchFamily="50" charset="-128"/>
                          <a:ea typeface="Meiryo UI" pitchFamily="50" charset="-128"/>
                        </a:rPr>
                        <a:t>Grade 4</a:t>
                      </a:r>
                    </a:p>
                    <a:p>
                      <a:pPr algn="ctr"/>
                      <a:r>
                        <a:rPr kumimoji="1" lang="en-US" altLang="ja-JP" sz="1400" dirty="0">
                          <a:latin typeface="Meiryo UI" pitchFamily="50" charset="-128"/>
                          <a:ea typeface="Meiryo UI" pitchFamily="50" charset="-128"/>
                        </a:rPr>
                        <a:t>(9 years old</a:t>
                      </a:r>
                      <a:r>
                        <a:rPr kumimoji="1" lang="en-US" altLang="ja-JP" sz="1400" dirty="0" smtClean="0">
                          <a:latin typeface="Meiryo UI" pitchFamily="50" charset="-128"/>
                          <a:ea typeface="Meiryo UI" pitchFamily="50" charset="-128"/>
                        </a:rPr>
                        <a:t>)</a:t>
                      </a:r>
                    </a:p>
                    <a:p>
                      <a:pPr algn="ctr"/>
                      <a:endParaRPr kumimoji="1" lang="en-US" altLang="ja-JP" sz="1400" dirty="0" smtClean="0">
                        <a:latin typeface="Meiryo UI" pitchFamily="50" charset="-128"/>
                        <a:ea typeface="Meiryo UI" pitchFamily="50" charset="-128"/>
                      </a:endParaRPr>
                    </a:p>
                    <a:p>
                      <a:pPr marL="0" marR="0" indent="0" algn="ctr" defTabSz="4173143"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itchFamily="50" charset="-128"/>
                          <a:ea typeface="Meiryo UI" pitchFamily="50" charset="-128"/>
                        </a:rPr>
                        <a:t>Arithmetic</a:t>
                      </a:r>
                      <a:endParaRPr kumimoji="1" lang="ja-JP" altLang="en-US" sz="1400" dirty="0" smtClean="0">
                        <a:latin typeface="Meiryo UI" pitchFamily="50" charset="-128"/>
                        <a:ea typeface="Meiryo UI" pitchFamily="50" charset="-128"/>
                      </a:endParaRPr>
                    </a:p>
                  </a:txBody>
                  <a:tcPr anchor="ctr"/>
                </a:tc>
                <a:tc>
                  <a:txBody>
                    <a:bodyPr/>
                    <a:lstStyle/>
                    <a:p>
                      <a:pPr algn="l"/>
                      <a:r>
                        <a:rPr kumimoji="1" lang="en-US" altLang="ja-JP" sz="1600" dirty="0" smtClean="0">
                          <a:latin typeface="Meiryo UI" pitchFamily="50" charset="-128"/>
                          <a:ea typeface="Meiryo UI" pitchFamily="50" charset="-128"/>
                        </a:rPr>
                        <a:t>A. Number and Calculation </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itchFamily="50" charset="-128"/>
                          <a:ea typeface="Meiryo UI" pitchFamily="50" charset="-128"/>
                        </a:rPr>
                        <a:t>B. Graphic </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itchFamily="50" charset="-128"/>
                          <a:ea typeface="Meiryo UI" pitchFamily="50" charset="-128"/>
                        </a:rPr>
                        <a:t>C. Change and Relationship </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itchFamily="50" charset="-128"/>
                          <a:ea typeface="Meiryo UI" pitchFamily="50" charset="-128"/>
                        </a:rPr>
                        <a:t>(a) Through mathematical activities related to two quantities that change with each other, teach students to acquire the following skills. </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itchFamily="50" charset="-128"/>
                          <a:ea typeface="Meiryo UI" pitchFamily="50" charset="-128"/>
                        </a:rPr>
                        <a:t>I. Acquire the following knowledge and skills. </a:t>
                      </a:r>
                    </a:p>
                    <a:p>
                      <a:pPr marL="0" marR="0" indent="0" algn="l" defTabSz="4173143"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itchFamily="50" charset="-128"/>
                          <a:ea typeface="Meiryo UI" pitchFamily="50" charset="-128"/>
                        </a:rPr>
                        <a:t>(1) To represent changes using tables, formulas, and line graphs, and to read the characteristics of changes. </a:t>
                      </a:r>
                      <a:endParaRPr kumimoji="1" lang="ja-JP" altLang="en-US" sz="1600" dirty="0">
                        <a:latin typeface="Meiryo UI" pitchFamily="50" charset="-128"/>
                        <a:ea typeface="Meiryo UI" pitchFamily="50" charset="-128"/>
                      </a:endParaRPr>
                    </a:p>
                  </a:txBody>
                  <a:tcPr anchor="ctr"/>
                </a:tc>
                <a:tc>
                  <a:txBody>
                    <a:bodyPr/>
                    <a:lstStyle/>
                    <a:p>
                      <a:pPr algn="l"/>
                      <a:r>
                        <a:rPr kumimoji="1" lang="en-US" altLang="ja-JP" sz="1600" dirty="0" smtClean="0">
                          <a:latin typeface="Meiryo UI" pitchFamily="50" charset="-128"/>
                          <a:ea typeface="Meiryo UI" pitchFamily="50" charset="-128"/>
                        </a:rPr>
                        <a:t>Using a cloud chamber, alpha particle tracks can be observed. In the case of radon gas, the number of particles would be decreased minute by minute. On the other hand, in the case of monazite rocks, the number would not be timely changed. These time variations are recorded in tables and drawn in line graphs. The difference between them can be found and read by the tables and the graphs.</a:t>
                      </a:r>
                      <a:endParaRPr kumimoji="1" lang="ja-JP" altLang="en-US" sz="1600" dirty="0">
                        <a:latin typeface="Meiryo UI" pitchFamily="50" charset="-128"/>
                        <a:ea typeface="Meiryo UI" pitchFamily="50" charset="-128"/>
                      </a:endParaRPr>
                    </a:p>
                  </a:txBody>
                  <a:tcPr anchor="ctr"/>
                </a:tc>
                <a:tc>
                  <a:txBody>
                    <a:bodyPr/>
                    <a:lstStyle/>
                    <a:p>
                      <a:pPr algn="l"/>
                      <a:r>
                        <a:rPr kumimoji="1" lang="en-US" altLang="ja-JP" sz="1600" dirty="0" smtClean="0">
                          <a:latin typeface="Meiryo UI" pitchFamily="50" charset="-128"/>
                          <a:ea typeface="Meiryo UI" pitchFamily="50" charset="-128"/>
                        </a:rPr>
                        <a:t>Introduction of the experiments including explanation on cloud chamber. (20min)	</a:t>
                      </a:r>
                    </a:p>
                    <a:p>
                      <a:pPr algn="l"/>
                      <a:r>
                        <a:rPr kumimoji="1" lang="en-US" altLang="ja-JP" sz="1600" dirty="0" smtClean="0">
                          <a:latin typeface="Meiryo UI" pitchFamily="50" charset="-128"/>
                          <a:ea typeface="Meiryo UI" pitchFamily="50" charset="-128"/>
                        </a:rPr>
                        <a:t>Observation of radiation tracks in cloud chamber. (5min)</a:t>
                      </a:r>
                    </a:p>
                    <a:p>
                      <a:pPr algn="l"/>
                      <a:r>
                        <a:rPr kumimoji="1" lang="en-US" altLang="ja-JP" sz="1600" dirty="0" smtClean="0">
                          <a:latin typeface="Meiryo UI" pitchFamily="50" charset="-128"/>
                          <a:ea typeface="Meiryo UI" pitchFamily="50" charset="-128"/>
                        </a:rPr>
                        <a:t>Recording time variation of number of alpha particles from radon gas and monazite rocks (</a:t>
                      </a:r>
                      <a:r>
                        <a:rPr kumimoji="1" lang="en-US" altLang="ja-JP" sz="1600" dirty="0" err="1" smtClean="0">
                          <a:latin typeface="Meiryo UI" pitchFamily="50" charset="-128"/>
                          <a:ea typeface="Meiryo UI" pitchFamily="50" charset="-128"/>
                        </a:rPr>
                        <a:t>cpm</a:t>
                      </a:r>
                      <a:r>
                        <a:rPr kumimoji="1" lang="en-US" altLang="ja-JP" sz="1600" dirty="0" smtClean="0">
                          <a:latin typeface="Meiryo UI" pitchFamily="50" charset="-128"/>
                          <a:ea typeface="Meiryo UI" pitchFamily="50" charset="-128"/>
                        </a:rPr>
                        <a:t>). (10min)</a:t>
                      </a:r>
                    </a:p>
                    <a:p>
                      <a:pPr algn="l"/>
                      <a:r>
                        <a:rPr kumimoji="1" lang="en-US" altLang="ja-JP" sz="1600" dirty="0" smtClean="0">
                          <a:latin typeface="Meiryo UI" pitchFamily="50" charset="-128"/>
                          <a:ea typeface="Meiryo UI" pitchFamily="50" charset="-128"/>
                        </a:rPr>
                        <a:t>Drawing graphs of the time variation above and comparing changes over time. (10min)</a:t>
                      </a:r>
                      <a:endParaRPr kumimoji="1" lang="ja-JP" altLang="en-US" sz="1600" dirty="0">
                        <a:latin typeface="Meiryo UI" pitchFamily="50" charset="-128"/>
                        <a:ea typeface="Meiryo UI" pitchFamily="50" charset="-128"/>
                      </a:endParaRP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78101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qr.quel.jp/tmp/dc6c550d85b7ed778ecd55dd6c041aa15f6cbf48.png"/>
          <p:cNvPicPr>
            <a:picLocks noChangeAspect="1" noChangeArrowheads="1"/>
          </p:cNvPicPr>
          <p:nvPr/>
        </p:nvPicPr>
        <p:blipFill>
          <a:blip r:embed="rId2" cstate="print"/>
          <a:srcRect/>
          <a:stretch>
            <a:fillRect/>
          </a:stretch>
        </p:blipFill>
        <p:spPr bwMode="auto">
          <a:xfrm>
            <a:off x="10347849" y="4550292"/>
            <a:ext cx="1844151" cy="1844152"/>
          </a:xfrm>
          <a:prstGeom prst="rect">
            <a:avLst/>
          </a:prstGeom>
          <a:noFill/>
        </p:spPr>
      </p:pic>
      <p:sp>
        <p:nvSpPr>
          <p:cNvPr id="2" name="タイトル 1">
            <a:extLst>
              <a:ext uri="{FF2B5EF4-FFF2-40B4-BE49-F238E27FC236}">
                <a16:creationId xmlns:a16="http://schemas.microsoft.com/office/drawing/2014/main" xmlns="" id="{31953643-19A4-C54B-76CC-FECF7310BB22}"/>
              </a:ext>
            </a:extLst>
          </p:cNvPr>
          <p:cNvSpPr>
            <a:spLocks noGrp="1"/>
          </p:cNvSpPr>
          <p:nvPr>
            <p:ph type="title"/>
          </p:nvPr>
        </p:nvSpPr>
        <p:spPr>
          <a:xfrm>
            <a:off x="133003" y="73959"/>
            <a:ext cx="11745883" cy="822138"/>
          </a:xfrm>
          <a:prstGeom prst="rect">
            <a:avLst/>
          </a:prstGeom>
        </p:spPr>
        <p:txBody>
          <a:bodyPr>
            <a:normAutofit fontScale="90000"/>
          </a:bodyPr>
          <a:lstStyle/>
          <a:p>
            <a:r>
              <a:rPr lang="en-US" altLang="ja-JP" b="1" cap="none" dirty="0" smtClean="0">
                <a:solidFill>
                  <a:schemeClr val="tx2"/>
                </a:solidFill>
                <a:latin typeface="Meiryo UI" pitchFamily="50" charset="-128"/>
                <a:ea typeface="Meiryo UI" pitchFamily="50" charset="-128"/>
              </a:rPr>
              <a:t>Educational Application of Cloud Chambers Targeting Each Generation Level</a:t>
            </a:r>
            <a:endParaRPr lang="ja-JP" altLang="en-US" b="1" cap="none" dirty="0">
              <a:solidFill>
                <a:schemeClr val="tx2"/>
              </a:solidFill>
              <a:latin typeface="Meiryo UI" pitchFamily="50" charset="-128"/>
              <a:ea typeface="Meiryo UI" pitchFamily="50" charset="-128"/>
            </a:endParaRPr>
          </a:p>
        </p:txBody>
      </p:sp>
      <p:sp>
        <p:nvSpPr>
          <p:cNvPr id="6" name="スライド番号プレースホルダー 5">
            <a:extLst>
              <a:ext uri="{FF2B5EF4-FFF2-40B4-BE49-F238E27FC236}">
                <a16:creationId xmlns:a16="http://schemas.microsoft.com/office/drawing/2014/main" xmlns="" id="{7BC6D080-3CAC-D478-2665-F945D44D26AA}"/>
              </a:ext>
            </a:extLst>
          </p:cNvPr>
          <p:cNvSpPr>
            <a:spLocks noGrp="1"/>
          </p:cNvSpPr>
          <p:nvPr>
            <p:ph type="sldNum" sz="quarter" idx="12"/>
          </p:nvPr>
        </p:nvSpPr>
        <p:spPr/>
        <p:txBody>
          <a:bodyPr/>
          <a:lstStyle/>
          <a:p>
            <a:fld id="{C91C4046-50BF-425F-A9C7-381765CCC49B}" type="slidenum">
              <a:rPr kumimoji="1" lang="ja-JP" altLang="en-US" smtClean="0"/>
              <a:pPr/>
              <a:t>4</a:t>
            </a:fld>
            <a:endParaRPr kumimoji="1" lang="ja-JP" altLang="en-US"/>
          </a:p>
        </p:txBody>
      </p:sp>
      <p:sp>
        <p:nvSpPr>
          <p:cNvPr id="9" name="コンテンツ プレースホルダー 8">
            <a:extLst>
              <a:ext uri="{FF2B5EF4-FFF2-40B4-BE49-F238E27FC236}">
                <a16:creationId xmlns:a16="http://schemas.microsoft.com/office/drawing/2014/main" xmlns="" id="{EBC4D3E4-477A-E6F1-FC4C-9784C9E171D6}"/>
              </a:ext>
            </a:extLst>
          </p:cNvPr>
          <p:cNvSpPr>
            <a:spLocks noGrp="1"/>
          </p:cNvSpPr>
          <p:nvPr>
            <p:ph idx="1"/>
          </p:nvPr>
        </p:nvSpPr>
        <p:spPr>
          <a:xfrm>
            <a:off x="215763" y="961220"/>
            <a:ext cx="11613247" cy="4834217"/>
          </a:xfrm>
        </p:spPr>
        <p:txBody>
          <a:bodyPr>
            <a:noAutofit/>
          </a:bodyPr>
          <a:lstStyle/>
          <a:p>
            <a:pPr marL="0" indent="0">
              <a:buNone/>
            </a:pPr>
            <a:r>
              <a:rPr lang="en-US" altLang="ja-JP" sz="2600" dirty="0" smtClean="0">
                <a:solidFill>
                  <a:srgbClr val="000000"/>
                </a:solidFill>
                <a:latin typeface="Meiryo UI" pitchFamily="50" charset="-128"/>
                <a:ea typeface="Meiryo UI" pitchFamily="50" charset="-128"/>
                <a:cs typeface="Times New Roman" panose="02020603050405020304" pitchFamily="18" charset="0"/>
              </a:rPr>
              <a:t>To assist educators in Member States, sample lesson plans for radiation education using different types of cloud chambers have been prepared. </a:t>
            </a:r>
          </a:p>
          <a:p>
            <a:pPr marL="0" indent="0">
              <a:buNone/>
            </a:pPr>
            <a:r>
              <a:rPr lang="en-US" altLang="ja-JP" sz="2600" dirty="0" smtClean="0">
                <a:solidFill>
                  <a:srgbClr val="000000"/>
                </a:solidFill>
                <a:latin typeface="Meiryo UI" pitchFamily="50" charset="-128"/>
                <a:ea typeface="Meiryo UI" pitchFamily="50" charset="-128"/>
                <a:cs typeface="Times New Roman" panose="02020603050405020304" pitchFamily="18" charset="0"/>
              </a:rPr>
              <a:t>These sample plans, document "Educational Application of Cloud Chambers Targeting Each Generation Level", show cloud chamber applications for different generations, from elementary school students to high school students.</a:t>
            </a:r>
          </a:p>
          <a:p>
            <a:pPr marL="0" indent="0">
              <a:buNone/>
            </a:pPr>
            <a:r>
              <a:rPr lang="en-US" altLang="ja-JP" sz="2600" u="sng" dirty="0" smtClean="0">
                <a:solidFill>
                  <a:srgbClr val="000000"/>
                </a:solidFill>
                <a:latin typeface="Meiryo UI" pitchFamily="50" charset="-128"/>
                <a:ea typeface="Meiryo UI" pitchFamily="50" charset="-128"/>
                <a:cs typeface="Times New Roman" panose="02020603050405020304" pitchFamily="18" charset="0"/>
              </a:rPr>
              <a:t>These plans include not only science, but also various subjects such as</a:t>
            </a:r>
            <a:r>
              <a:rPr lang="en-US" altLang="ja-JP" sz="2600" dirty="0" smtClean="0">
                <a:solidFill>
                  <a:srgbClr val="000000"/>
                </a:solidFill>
                <a:latin typeface="Meiryo UI" pitchFamily="50" charset="-128"/>
                <a:ea typeface="Meiryo UI" pitchFamily="50" charset="-128"/>
                <a:cs typeface="Times New Roman" panose="02020603050405020304" pitchFamily="18" charset="0"/>
              </a:rPr>
              <a:t> </a:t>
            </a:r>
            <a:r>
              <a:rPr lang="en-US" altLang="ja-JP" sz="2600" b="1" dirty="0" smtClean="0">
                <a:solidFill>
                  <a:srgbClr val="000000"/>
                </a:solidFill>
                <a:latin typeface="Meiryo UI" pitchFamily="50" charset="-128"/>
                <a:ea typeface="Meiryo UI" pitchFamily="50" charset="-128"/>
                <a:cs typeface="Times New Roman" panose="02020603050405020304" pitchFamily="18" charset="0"/>
              </a:rPr>
              <a:t>geography, history, political economy</a:t>
            </a:r>
            <a:r>
              <a:rPr lang="en-US" altLang="ja-JP" sz="2600" dirty="0" smtClean="0">
                <a:solidFill>
                  <a:srgbClr val="000000"/>
                </a:solidFill>
                <a:latin typeface="Meiryo UI" pitchFamily="50" charset="-128"/>
                <a:ea typeface="Meiryo UI" pitchFamily="50" charset="-128"/>
                <a:cs typeface="Times New Roman" panose="02020603050405020304" pitchFamily="18" charset="0"/>
              </a:rPr>
              <a:t>, and </a:t>
            </a:r>
            <a:r>
              <a:rPr lang="en-US" altLang="ja-JP" sz="2600" b="1" dirty="0" smtClean="0">
                <a:solidFill>
                  <a:srgbClr val="000000"/>
                </a:solidFill>
                <a:latin typeface="Meiryo UI" pitchFamily="50" charset="-128"/>
                <a:ea typeface="Meiryo UI" pitchFamily="50" charset="-128"/>
                <a:cs typeface="Times New Roman" panose="02020603050405020304" pitchFamily="18" charset="0"/>
              </a:rPr>
              <a:t>mathematics</a:t>
            </a:r>
            <a:r>
              <a:rPr lang="en-US" altLang="ja-JP" sz="2600" dirty="0" smtClean="0">
                <a:solidFill>
                  <a:srgbClr val="000000"/>
                </a:solidFill>
                <a:latin typeface="Meiryo UI" pitchFamily="50" charset="-128"/>
                <a:ea typeface="Meiryo UI" pitchFamily="50" charset="-128"/>
                <a:cs typeface="Times New Roman" panose="02020603050405020304" pitchFamily="18" charset="0"/>
              </a:rPr>
              <a:t>. </a:t>
            </a:r>
            <a:r>
              <a:rPr lang="en-US" altLang="ja-JP" sz="2600" dirty="0" smtClean="0">
                <a:solidFill>
                  <a:srgbClr val="000000"/>
                </a:solidFill>
                <a:latin typeface="Meiryo UI" pitchFamily="50" charset="-128"/>
                <a:ea typeface="Meiryo UI" pitchFamily="50" charset="-128"/>
                <a:cs typeface="Times New Roman" panose="02020603050405020304" pitchFamily="18" charset="0"/>
              </a:rPr>
              <a:t/>
            </a:r>
            <a:br>
              <a:rPr lang="en-US" altLang="ja-JP" sz="2600" dirty="0" smtClean="0">
                <a:solidFill>
                  <a:srgbClr val="000000"/>
                </a:solidFill>
                <a:latin typeface="Meiryo UI" pitchFamily="50" charset="-128"/>
                <a:ea typeface="Meiryo UI" pitchFamily="50" charset="-128"/>
                <a:cs typeface="Times New Roman" panose="02020603050405020304" pitchFamily="18" charset="0"/>
              </a:rPr>
            </a:br>
            <a:r>
              <a:rPr lang="en-US" altLang="ja-JP" sz="2600" dirty="0" smtClean="0">
                <a:solidFill>
                  <a:srgbClr val="000000"/>
                </a:solidFill>
                <a:latin typeface="Meiryo UI" pitchFamily="50" charset="-128"/>
                <a:ea typeface="Meiryo UI" pitchFamily="50" charset="-128"/>
                <a:cs typeface="Times New Roman" panose="02020603050405020304" pitchFamily="18" charset="0"/>
              </a:rPr>
              <a:t>There </a:t>
            </a:r>
            <a:r>
              <a:rPr lang="en-US" altLang="ja-JP" sz="2600" dirty="0" smtClean="0">
                <a:solidFill>
                  <a:srgbClr val="000000"/>
                </a:solidFill>
                <a:latin typeface="Meiryo UI" pitchFamily="50" charset="-128"/>
                <a:ea typeface="Meiryo UI" pitchFamily="50" charset="-128"/>
                <a:cs typeface="Times New Roman" panose="02020603050405020304" pitchFamily="18" charset="0"/>
              </a:rPr>
              <a:t>are 28 such plans in total.</a:t>
            </a:r>
          </a:p>
          <a:p>
            <a:pPr marL="0" indent="0">
              <a:buNone/>
            </a:pPr>
            <a:r>
              <a:rPr lang="en-US" altLang="ja-JP" sz="2600" dirty="0" smtClean="0">
                <a:solidFill>
                  <a:srgbClr val="000000"/>
                </a:solidFill>
                <a:latin typeface="Meiryo UI" pitchFamily="50" charset="-128"/>
                <a:ea typeface="Meiryo UI" pitchFamily="50" charset="-128"/>
                <a:cs typeface="Times New Roman" panose="02020603050405020304" pitchFamily="18" charset="0"/>
              </a:rPr>
              <a:t>The document is uploaded and available for download on </a:t>
            </a:r>
            <a:r>
              <a:rPr lang="en-US" altLang="ja-JP" sz="2600" dirty="0" smtClean="0">
                <a:solidFill>
                  <a:srgbClr val="000000"/>
                </a:solidFill>
                <a:latin typeface="Meiryo UI" pitchFamily="50" charset="-128"/>
                <a:ea typeface="Meiryo UI" pitchFamily="50" charset="-128"/>
                <a:cs typeface="Times New Roman" panose="02020603050405020304" pitchFamily="18" charset="0"/>
              </a:rPr>
              <a:t>the</a:t>
            </a:r>
            <a:br>
              <a:rPr lang="en-US" altLang="ja-JP" sz="2600" dirty="0" smtClean="0">
                <a:solidFill>
                  <a:srgbClr val="000000"/>
                </a:solidFill>
                <a:latin typeface="Meiryo UI" pitchFamily="50" charset="-128"/>
                <a:ea typeface="Meiryo UI" pitchFamily="50" charset="-128"/>
                <a:cs typeface="Times New Roman" panose="02020603050405020304" pitchFamily="18" charset="0"/>
              </a:rPr>
            </a:br>
            <a:r>
              <a:rPr lang="en-US" altLang="ja-JP" sz="2600" dirty="0" smtClean="0">
                <a:solidFill>
                  <a:srgbClr val="000000"/>
                </a:solidFill>
                <a:latin typeface="Meiryo UI" pitchFamily="50" charset="-128"/>
                <a:ea typeface="Meiryo UI" pitchFamily="50" charset="-128"/>
                <a:cs typeface="Times New Roman" panose="02020603050405020304" pitchFamily="18" charset="0"/>
              </a:rPr>
              <a:t> </a:t>
            </a:r>
            <a:r>
              <a:rPr lang="en-US" altLang="ja-JP" sz="2600" dirty="0" smtClean="0">
                <a:solidFill>
                  <a:srgbClr val="000000"/>
                </a:solidFill>
                <a:latin typeface="Meiryo UI" pitchFamily="50" charset="-128"/>
                <a:ea typeface="Meiryo UI" pitchFamily="50" charset="-128"/>
                <a:cs typeface="Times New Roman" panose="02020603050405020304" pitchFamily="18" charset="0"/>
              </a:rPr>
              <a:t>following website: https://</a:t>
            </a:r>
            <a:r>
              <a:rPr lang="en-US" altLang="ja-JP" sz="2600" dirty="0" smtClean="0">
                <a:solidFill>
                  <a:srgbClr val="000000"/>
                </a:solidFill>
                <a:latin typeface="Meiryo UI" pitchFamily="50" charset="-128"/>
                <a:ea typeface="Meiryo UI" pitchFamily="50" charset="-128"/>
                <a:cs typeface="Times New Roman" panose="02020603050405020304" pitchFamily="18" charset="0"/>
              </a:rPr>
              <a:t>jvet.jp/fruits</a:t>
            </a:r>
            <a:endParaRPr lang="ja-JP" altLang="en-US" sz="2600" dirty="0"/>
          </a:p>
        </p:txBody>
      </p:sp>
    </p:spTree>
    <p:extLst>
      <p:ext uri="{BB962C8B-B14F-4D97-AF65-F5344CB8AC3E}">
        <p14:creationId xmlns:p14="http://schemas.microsoft.com/office/powerpoint/2010/main" xmlns="" val="78101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1953643-19A4-C54B-76CC-FECF7310BB22}"/>
              </a:ext>
            </a:extLst>
          </p:cNvPr>
          <p:cNvSpPr>
            <a:spLocks noGrp="1"/>
          </p:cNvSpPr>
          <p:nvPr>
            <p:ph type="title"/>
          </p:nvPr>
        </p:nvSpPr>
        <p:spPr>
          <a:xfrm>
            <a:off x="232756" y="73959"/>
            <a:ext cx="11654444" cy="822138"/>
          </a:xfrm>
          <a:prstGeom prst="rect">
            <a:avLst/>
          </a:prstGeom>
        </p:spPr>
        <p:txBody>
          <a:bodyPr>
            <a:normAutofit fontScale="90000"/>
          </a:bodyPr>
          <a:lstStyle/>
          <a:p>
            <a:pPr>
              <a:lnSpc>
                <a:spcPct val="100000"/>
              </a:lnSpc>
            </a:pPr>
            <a:r>
              <a:rPr lang="en-US" altLang="ja-JP" b="1" cap="none" dirty="0" smtClean="0">
                <a:solidFill>
                  <a:schemeClr val="tx2"/>
                </a:solidFill>
                <a:latin typeface="Meiryo UI" pitchFamily="50" charset="-128"/>
                <a:ea typeface="Meiryo UI" pitchFamily="50" charset="-128"/>
              </a:rPr>
              <a:t>Types and characteristics of cloud chambers and their current main educational purposes</a:t>
            </a:r>
            <a:endParaRPr lang="ja-JP" altLang="en-US" b="1" cap="none" dirty="0">
              <a:solidFill>
                <a:schemeClr val="tx2"/>
              </a:solidFill>
              <a:latin typeface="Meiryo UI" pitchFamily="50" charset="-128"/>
              <a:ea typeface="Meiryo UI" pitchFamily="50" charset="-128"/>
            </a:endParaRPr>
          </a:p>
        </p:txBody>
      </p:sp>
      <p:sp>
        <p:nvSpPr>
          <p:cNvPr id="6" name="スライド番号プレースホルダー 5">
            <a:extLst>
              <a:ext uri="{FF2B5EF4-FFF2-40B4-BE49-F238E27FC236}">
                <a16:creationId xmlns:a16="http://schemas.microsoft.com/office/drawing/2014/main" xmlns="" id="{7BC6D080-3CAC-D478-2665-F945D44D26AA}"/>
              </a:ext>
            </a:extLst>
          </p:cNvPr>
          <p:cNvSpPr>
            <a:spLocks noGrp="1"/>
          </p:cNvSpPr>
          <p:nvPr>
            <p:ph type="sldNum" sz="quarter" idx="12"/>
          </p:nvPr>
        </p:nvSpPr>
        <p:spPr/>
        <p:txBody>
          <a:bodyPr/>
          <a:lstStyle/>
          <a:p>
            <a:fld id="{C91C4046-50BF-425F-A9C7-381765CCC49B}" type="slidenum">
              <a:rPr kumimoji="1" lang="ja-JP" altLang="en-US" smtClean="0"/>
              <a:pPr/>
              <a:t>5</a:t>
            </a:fld>
            <a:endParaRPr kumimoji="1" lang="ja-JP" altLang="en-US"/>
          </a:p>
        </p:txBody>
      </p:sp>
      <p:graphicFrame>
        <p:nvGraphicFramePr>
          <p:cNvPr id="5" name="コンテンツ プレースホルダ 3"/>
          <p:cNvGraphicFramePr>
            <a:graphicFrameLocks/>
          </p:cNvGraphicFramePr>
          <p:nvPr>
            <p:extLst>
              <p:ext uri="{D42A27DB-BD31-4B8C-83A1-F6EECF244321}">
                <p14:modId xmlns="" xmlns:p14="http://schemas.microsoft.com/office/powerpoint/2010/main" val="2638142456"/>
              </p:ext>
            </p:extLst>
          </p:nvPr>
        </p:nvGraphicFramePr>
        <p:xfrm>
          <a:off x="186267" y="1058335"/>
          <a:ext cx="11904132" cy="5190067"/>
        </p:xfrm>
        <a:graphic>
          <a:graphicData uri="http://schemas.openxmlformats.org/drawingml/2006/table">
            <a:tbl>
              <a:tblPr firstRow="1" bandRow="1">
                <a:tableStyleId>{5C22544A-7EE6-4342-B048-85BDC9FD1C3A}</a:tableStyleId>
              </a:tblPr>
              <a:tblGrid>
                <a:gridCol w="1965303">
                  <a:extLst>
                    <a:ext uri="{9D8B030D-6E8A-4147-A177-3AD203B41FA5}">
                      <a16:colId xmlns="" xmlns:a16="http://schemas.microsoft.com/office/drawing/2014/main" val="20000"/>
                    </a:ext>
                  </a:extLst>
                </a:gridCol>
                <a:gridCol w="4113763">
                  <a:extLst>
                    <a:ext uri="{9D8B030D-6E8A-4147-A177-3AD203B41FA5}">
                      <a16:colId xmlns="" xmlns:a16="http://schemas.microsoft.com/office/drawing/2014/main" val="20001"/>
                    </a:ext>
                  </a:extLst>
                </a:gridCol>
                <a:gridCol w="5825066">
                  <a:extLst>
                    <a:ext uri="{9D8B030D-6E8A-4147-A177-3AD203B41FA5}">
                      <a16:colId xmlns="" xmlns:a16="http://schemas.microsoft.com/office/drawing/2014/main" val="20002"/>
                    </a:ext>
                  </a:extLst>
                </a:gridCol>
              </a:tblGrid>
              <a:tr h="552596">
                <a:tc>
                  <a:txBody>
                    <a:bodyPr/>
                    <a:lstStyle/>
                    <a:p>
                      <a:pPr algn="ctr"/>
                      <a:r>
                        <a:rPr kumimoji="1" lang="en-US" altLang="ja-JP" sz="1400" dirty="0"/>
                        <a:t>Types of cloud chambers</a:t>
                      </a:r>
                      <a:endParaRPr kumimoji="1" lang="ja-JP" altLang="en-US" sz="1400" dirty="0"/>
                    </a:p>
                  </a:txBody>
                  <a:tcPr anchor="ctr"/>
                </a:tc>
                <a:tc>
                  <a:txBody>
                    <a:bodyPr/>
                    <a:lstStyle/>
                    <a:p>
                      <a:pPr algn="ctr"/>
                      <a:r>
                        <a:rPr kumimoji="1" lang="en-US" altLang="ja-JP" sz="1400" dirty="0"/>
                        <a:t>Pictures</a:t>
                      </a:r>
                      <a:endParaRPr kumimoji="1" lang="ja-JP" altLang="en-US" sz="1400" dirty="0"/>
                    </a:p>
                  </a:txBody>
                  <a:tcPr anchor="ctr"/>
                </a:tc>
                <a:tc>
                  <a:txBody>
                    <a:bodyPr/>
                    <a:lstStyle/>
                    <a:p>
                      <a:pPr algn="ctr"/>
                      <a:r>
                        <a:rPr kumimoji="1" lang="en-US" altLang="ja-JP" sz="1400" dirty="0"/>
                        <a:t>Features and educational purposes</a:t>
                      </a:r>
                      <a:endParaRPr kumimoji="1" lang="ja-JP" altLang="en-US" sz="1400" dirty="0"/>
                    </a:p>
                  </a:txBody>
                  <a:tcPr anchor="ctr"/>
                </a:tc>
                <a:extLst>
                  <a:ext uri="{0D108BD9-81ED-4DB2-BD59-A6C34878D82A}">
                    <a16:rowId xmlns="" xmlns:a16="http://schemas.microsoft.com/office/drawing/2014/main" val="10000"/>
                  </a:ext>
                </a:extLst>
              </a:tr>
              <a:tr h="899323">
                <a:tc>
                  <a:txBody>
                    <a:bodyPr/>
                    <a:lstStyle/>
                    <a:p>
                      <a:pPr algn="ctr"/>
                      <a:r>
                        <a:rPr kumimoji="1" lang="en-US" altLang="ja-JP" sz="1400" dirty="0"/>
                        <a:t>Dry Ice cooling</a:t>
                      </a:r>
                      <a:br>
                        <a:rPr kumimoji="1" lang="en-US" altLang="ja-JP" sz="1400" dirty="0"/>
                      </a:br>
                      <a:r>
                        <a:rPr kumimoji="1" lang="ja-JP" altLang="en-US" sz="1400" dirty="0"/>
                        <a:t>（</a:t>
                      </a:r>
                      <a:r>
                        <a:rPr kumimoji="1" lang="en-US" altLang="ja-JP" sz="1400" dirty="0"/>
                        <a:t>small</a:t>
                      </a:r>
                      <a:r>
                        <a:rPr kumimoji="1" lang="ja-JP" altLang="en-US" sz="1400" baseline="0" dirty="0"/>
                        <a:t> </a:t>
                      </a:r>
                      <a:r>
                        <a:rPr kumimoji="1" lang="en-US" altLang="ja-JP" sz="1400" baseline="0" dirty="0"/>
                        <a:t>&amp; middle</a:t>
                      </a:r>
                      <a:r>
                        <a:rPr kumimoji="1" lang="ja-JP" altLang="en-US" sz="1400" dirty="0"/>
                        <a:t>）</a:t>
                      </a:r>
                    </a:p>
                  </a:txBody>
                  <a:tcPr anchor="ctr"/>
                </a:tc>
                <a:tc>
                  <a:txBody>
                    <a:bodyPr/>
                    <a:lstStyle/>
                    <a:p>
                      <a:pPr algn="ctr"/>
                      <a:endParaRPr kumimoji="1" lang="ja-JP" altLang="en-US" sz="1400" dirty="0"/>
                    </a:p>
                  </a:txBody>
                  <a:tcPr anchor="ctr"/>
                </a:tc>
                <a:tc>
                  <a:txBody>
                    <a:bodyPr/>
                    <a:lstStyle/>
                    <a:p>
                      <a:pPr eaLnBrk="1" fontAlgn="auto" hangingPunct="1">
                        <a:spcAft>
                          <a:spcPts val="0"/>
                        </a:spcAft>
                        <a:buFont typeface="Arial" pitchFamily="34" charset="0"/>
                        <a:buChar char="•"/>
                        <a:defRPr/>
                      </a:pPr>
                      <a:r>
                        <a:rPr lang="en-US" altLang="ja-JP" sz="1400" dirty="0"/>
                        <a:t>Assembling cloud chamber by hands in schools</a:t>
                      </a:r>
                    </a:p>
                    <a:p>
                      <a:pPr eaLnBrk="1" fontAlgn="auto" hangingPunct="1">
                        <a:spcAft>
                          <a:spcPts val="0"/>
                        </a:spcAft>
                        <a:buFont typeface="Arial" pitchFamily="34" charset="0"/>
                        <a:buChar char="•"/>
                        <a:defRPr/>
                      </a:pPr>
                      <a:r>
                        <a:rPr kumimoji="1" lang="en-US" altLang="ja-JP" sz="1400" kern="1200" dirty="0">
                          <a:solidFill>
                            <a:schemeClr val="dk1"/>
                          </a:solidFill>
                          <a:latin typeface="+mn-lt"/>
                          <a:ea typeface="+mn-ea"/>
                          <a:cs typeface="+mn-cs"/>
                        </a:rPr>
                        <a:t>U</a:t>
                      </a:r>
                      <a:r>
                        <a:rPr lang="en-US" altLang="ja-JP" sz="1400" dirty="0"/>
                        <a:t>nderstanding the principle of the cloud chamber</a:t>
                      </a:r>
                    </a:p>
                    <a:p>
                      <a:pPr eaLnBrk="1" fontAlgn="auto" hangingPunct="1">
                        <a:spcAft>
                          <a:spcPts val="0"/>
                        </a:spcAft>
                        <a:buFont typeface="Arial" pitchFamily="34" charset="0"/>
                        <a:buChar char="•"/>
                        <a:defRPr/>
                      </a:pPr>
                      <a:r>
                        <a:rPr lang="en-US" altLang="ja-JP" sz="1400" dirty="0"/>
                        <a:t>Radiation sources; monazite and radon gas</a:t>
                      </a:r>
                      <a:endParaRPr kumimoji="1" lang="ja-JP" altLang="en-US" sz="1400" dirty="0"/>
                    </a:p>
                  </a:txBody>
                  <a:tcPr anchor="ctr"/>
                </a:tc>
                <a:extLst>
                  <a:ext uri="{0D108BD9-81ED-4DB2-BD59-A6C34878D82A}">
                    <a16:rowId xmlns="" xmlns:a16="http://schemas.microsoft.com/office/drawing/2014/main" val="10001"/>
                  </a:ext>
                </a:extLst>
              </a:tr>
              <a:tr h="552596">
                <a:tc>
                  <a:txBody>
                    <a:bodyPr/>
                    <a:lstStyle/>
                    <a:p>
                      <a:pPr algn="ctr"/>
                      <a:r>
                        <a:rPr kumimoji="1" lang="en-US" altLang="ja-JP" sz="1400" dirty="0"/>
                        <a:t>Dry Ice cooling</a:t>
                      </a:r>
                      <a:r>
                        <a:rPr kumimoji="1" lang="ja-JP" altLang="en-US" sz="1400" dirty="0"/>
                        <a:t>（</a:t>
                      </a:r>
                      <a:r>
                        <a:rPr kumimoji="1" lang="en-US" altLang="ja-JP" sz="1400" dirty="0"/>
                        <a:t>large</a:t>
                      </a:r>
                      <a:r>
                        <a:rPr kumimoji="1" lang="ja-JP" altLang="en-US" sz="1400" dirty="0"/>
                        <a:t>）</a:t>
                      </a:r>
                    </a:p>
                  </a:txBody>
                  <a:tcPr anchor="ctr"/>
                </a:tc>
                <a:tc rowSpan="2">
                  <a:txBody>
                    <a:bodyPr/>
                    <a:lstStyle/>
                    <a:p>
                      <a:pPr algn="ctr"/>
                      <a:endParaRPr kumimoji="1" lang="ja-JP" altLang="en-US" sz="1400" dirty="0"/>
                    </a:p>
                  </a:txBody>
                  <a:tcPr anchor="ctr"/>
                </a:tc>
                <a:tc rowSpan="2">
                  <a:txBody>
                    <a:bodyPr/>
                    <a:lstStyle/>
                    <a:p>
                      <a:pPr eaLnBrk="1" hangingPunct="1">
                        <a:buFont typeface="Arial" pitchFamily="34" charset="0"/>
                        <a:buChar char="•"/>
                      </a:pPr>
                      <a:r>
                        <a:rPr lang="en-US" altLang="ja-JP" sz="1400" dirty="0"/>
                        <a:t>Mainly for high school and university students</a:t>
                      </a:r>
                    </a:p>
                    <a:p>
                      <a:pPr eaLnBrk="1" hangingPunct="1">
                        <a:buFont typeface="Arial" pitchFamily="34" charset="0"/>
                        <a:buChar char="•"/>
                      </a:pPr>
                      <a:r>
                        <a:rPr lang="en-US" altLang="ja-JP" sz="1400" dirty="0"/>
                        <a:t>Experiment of the permeability of radiation</a:t>
                      </a:r>
                    </a:p>
                    <a:p>
                      <a:pPr eaLnBrk="1" hangingPunct="1">
                        <a:buFont typeface="Arial" pitchFamily="34" charset="0"/>
                        <a:buChar char="•"/>
                      </a:pPr>
                      <a:r>
                        <a:rPr lang="en-US" altLang="ja-JP" sz="1400" dirty="0"/>
                        <a:t>Experiments on the Compton scattering and half life</a:t>
                      </a:r>
                    </a:p>
                    <a:p>
                      <a:pPr marL="0" marR="0" lvl="0" indent="0" algn="l" defTabSz="4173143" rtl="0" eaLnBrk="1" fontAlgn="auto" latinLnBrk="0" hangingPunct="1">
                        <a:lnSpc>
                          <a:spcPct val="100000"/>
                        </a:lnSpc>
                        <a:spcBef>
                          <a:spcPts val="0"/>
                        </a:spcBef>
                        <a:spcAft>
                          <a:spcPts val="0"/>
                        </a:spcAft>
                        <a:buClrTx/>
                        <a:buSzTx/>
                        <a:buFont typeface="Arial" pitchFamily="34" charset="0"/>
                        <a:buChar char="•"/>
                        <a:tabLst/>
                        <a:defRPr/>
                      </a:pPr>
                      <a:r>
                        <a:rPr lang="en-US" altLang="ja-JP" sz="1400" dirty="0"/>
                        <a:t>Using liquid nitrogen, easy to got at schools</a:t>
                      </a:r>
                      <a:r>
                        <a:rPr kumimoji="1" lang="en-US" altLang="ja-JP" sz="1400" dirty="0"/>
                        <a:t>.</a:t>
                      </a:r>
                      <a:r>
                        <a:rPr lang="en-US" altLang="ja-JP" sz="1400" dirty="0"/>
                        <a:t> </a:t>
                      </a:r>
                    </a:p>
                    <a:p>
                      <a:pPr marL="0" marR="0" lvl="0" indent="0" algn="l" defTabSz="4173143" rtl="0" eaLnBrk="1" fontAlgn="auto" latinLnBrk="0" hangingPunct="1">
                        <a:lnSpc>
                          <a:spcPct val="100000"/>
                        </a:lnSpc>
                        <a:spcBef>
                          <a:spcPts val="0"/>
                        </a:spcBef>
                        <a:spcAft>
                          <a:spcPts val="0"/>
                        </a:spcAft>
                        <a:buClrTx/>
                        <a:buSzTx/>
                        <a:buFont typeface="Arial" pitchFamily="34" charset="0"/>
                        <a:buChar char="•"/>
                        <a:tabLst/>
                        <a:defRPr/>
                      </a:pPr>
                      <a:r>
                        <a:rPr lang="en-US" altLang="ja-JP" sz="1400" dirty="0"/>
                        <a:t>Mainly for observation of the tracks of natural radiations</a:t>
                      </a:r>
                    </a:p>
                  </a:txBody>
                  <a:tcPr anchor="ctr"/>
                </a:tc>
                <a:extLst>
                  <a:ext uri="{0D108BD9-81ED-4DB2-BD59-A6C34878D82A}">
                    <a16:rowId xmlns="" xmlns:a16="http://schemas.microsoft.com/office/drawing/2014/main" val="10002"/>
                  </a:ext>
                </a:extLst>
              </a:tr>
              <a:tr h="866817">
                <a:tc>
                  <a:txBody>
                    <a:bodyPr/>
                    <a:lstStyle/>
                    <a:p>
                      <a:pPr algn="ctr"/>
                      <a:r>
                        <a:rPr kumimoji="1" lang="en-US" altLang="ja-JP" sz="1400" dirty="0"/>
                        <a:t>Liquid nitrogen cooling</a:t>
                      </a:r>
                      <a:endParaRPr kumimoji="1" lang="ja-JP" altLang="en-US" sz="1400" dirty="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dirty="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dirty="0"/>
                    </a:p>
                  </a:txBody>
                  <a:tcPr anchor="ctr"/>
                </a:tc>
                <a:extLst>
                  <a:ext uri="{0D108BD9-81ED-4DB2-BD59-A6C34878D82A}">
                    <a16:rowId xmlns="" xmlns:a16="http://schemas.microsoft.com/office/drawing/2014/main" val="10003"/>
                  </a:ext>
                </a:extLst>
              </a:tr>
              <a:tr h="1246049">
                <a:tc>
                  <a:txBody>
                    <a:bodyPr/>
                    <a:lstStyle/>
                    <a:p>
                      <a:pPr algn="ctr"/>
                      <a:r>
                        <a:rPr kumimoji="1" lang="en-US" altLang="ja-JP" sz="1400" dirty="0"/>
                        <a:t>Compressor cooling</a:t>
                      </a:r>
                      <a:endParaRPr kumimoji="1" lang="ja-JP" altLang="en-US" sz="1400" dirty="0"/>
                    </a:p>
                  </a:txBody>
                  <a:tcPr anchor="ctr"/>
                </a:tc>
                <a:tc>
                  <a:txBody>
                    <a:bodyPr/>
                    <a:lstStyle/>
                    <a:p>
                      <a:pPr algn="ctr"/>
                      <a:endParaRPr kumimoji="1" lang="ja-JP" altLang="en-US" sz="1400" dirty="0"/>
                    </a:p>
                  </a:txBody>
                  <a:tcPr anchor="ctr"/>
                </a:tc>
                <a:tc>
                  <a:txBody>
                    <a:bodyPr/>
                    <a:lstStyle/>
                    <a:p>
                      <a:pPr eaLnBrk="1" fontAlgn="auto" hangingPunct="1">
                        <a:spcAft>
                          <a:spcPts val="0"/>
                        </a:spcAft>
                        <a:buFont typeface="Arial" pitchFamily="34" charset="0"/>
                        <a:buChar char="•"/>
                        <a:defRPr/>
                      </a:pPr>
                      <a:r>
                        <a:rPr lang="en-US" altLang="ja-JP" sz="1400" dirty="0"/>
                        <a:t>Displayed in science museums</a:t>
                      </a:r>
                    </a:p>
                    <a:p>
                      <a:pPr eaLnBrk="1" fontAlgn="auto" hangingPunct="1">
                        <a:spcAft>
                          <a:spcPts val="0"/>
                        </a:spcAft>
                        <a:buFont typeface="Arial" pitchFamily="34" charset="0"/>
                        <a:buChar char="•"/>
                        <a:defRPr/>
                      </a:pPr>
                      <a:r>
                        <a:rPr lang="en-US" altLang="ja-JP" sz="1400" dirty="0"/>
                        <a:t>Observing many tracks through a large observation window</a:t>
                      </a:r>
                    </a:p>
                    <a:p>
                      <a:pPr eaLnBrk="1" fontAlgn="auto" hangingPunct="1">
                        <a:spcAft>
                          <a:spcPts val="0"/>
                        </a:spcAft>
                        <a:buFont typeface="Arial" pitchFamily="34" charset="0"/>
                        <a:buChar char="•"/>
                        <a:defRPr/>
                      </a:pPr>
                      <a:r>
                        <a:rPr lang="en-US" altLang="ja-JP" sz="1400" dirty="0"/>
                        <a:t>Easy to understand the existence of the natural radiation </a:t>
                      </a:r>
                    </a:p>
                    <a:p>
                      <a:pPr eaLnBrk="1" fontAlgn="auto" hangingPunct="1">
                        <a:spcAft>
                          <a:spcPts val="0"/>
                        </a:spcAft>
                        <a:buFont typeface="Arial" pitchFamily="34" charset="0"/>
                        <a:buChar char="•"/>
                        <a:defRPr/>
                      </a:pPr>
                      <a:r>
                        <a:rPr lang="en-US" altLang="ja-JP" sz="1400" dirty="0"/>
                        <a:t>Coolant such as dry ice, unnecessary</a:t>
                      </a:r>
                    </a:p>
                    <a:p>
                      <a:pPr eaLnBrk="1" fontAlgn="auto" hangingPunct="1">
                        <a:spcAft>
                          <a:spcPts val="0"/>
                        </a:spcAft>
                        <a:buFont typeface="Arial" pitchFamily="34" charset="0"/>
                        <a:buChar char="•"/>
                        <a:defRPr/>
                      </a:pPr>
                      <a:r>
                        <a:rPr lang="en-US" altLang="ja-JP" sz="1400" dirty="0"/>
                        <a:t>Easy to observe long tracks of cosmic rays</a:t>
                      </a:r>
                      <a:endParaRPr kumimoji="1" lang="ja-JP" altLang="en-US" sz="1400" dirty="0"/>
                    </a:p>
                  </a:txBody>
                  <a:tcPr anchor="ctr"/>
                </a:tc>
                <a:extLst>
                  <a:ext uri="{0D108BD9-81ED-4DB2-BD59-A6C34878D82A}">
                    <a16:rowId xmlns="" xmlns:a16="http://schemas.microsoft.com/office/drawing/2014/main" val="10004"/>
                  </a:ext>
                </a:extLst>
              </a:tr>
              <a:tr h="1072686">
                <a:tc>
                  <a:txBody>
                    <a:bodyPr/>
                    <a:lstStyle/>
                    <a:p>
                      <a:pPr algn="ctr"/>
                      <a:r>
                        <a:rPr kumimoji="1" lang="en-US" altLang="ja-JP" sz="1400" dirty="0" err="1"/>
                        <a:t>Peltier</a:t>
                      </a:r>
                      <a:r>
                        <a:rPr kumimoji="1" lang="en-US" altLang="ja-JP" sz="1400" dirty="0"/>
                        <a:t> element</a:t>
                      </a:r>
                      <a:br>
                        <a:rPr kumimoji="1" lang="en-US" altLang="ja-JP" sz="1400" dirty="0"/>
                      </a:br>
                      <a:r>
                        <a:rPr kumimoji="1" lang="en-US" altLang="ja-JP" sz="1400" dirty="0"/>
                        <a:t>cooling</a:t>
                      </a:r>
                      <a:endParaRPr kumimoji="1" lang="ja-JP" altLang="en-US" sz="1400" dirty="0"/>
                    </a:p>
                  </a:txBody>
                  <a:tcPr anchor="ctr"/>
                </a:tc>
                <a:tc>
                  <a:txBody>
                    <a:bodyPr/>
                    <a:lstStyle/>
                    <a:p>
                      <a:pPr algn="ctr"/>
                      <a:endParaRPr kumimoji="1" lang="ja-JP" altLang="en-US" sz="1400" dirty="0"/>
                    </a:p>
                  </a:txBody>
                  <a:tcPr anchor="ctr"/>
                </a:tc>
                <a:tc>
                  <a:txBody>
                    <a:bodyPr/>
                    <a:lstStyle/>
                    <a:p>
                      <a:pPr eaLnBrk="1" hangingPunct="1">
                        <a:buFont typeface="Arial" pitchFamily="34" charset="0"/>
                        <a:buChar char="•"/>
                      </a:pPr>
                      <a:r>
                        <a:rPr kumimoji="1" lang="en-US" altLang="ja-JP" sz="1400" kern="1200" dirty="0">
                          <a:solidFill>
                            <a:schemeClr val="dk1"/>
                          </a:solidFill>
                          <a:latin typeface="+mn-lt"/>
                          <a:ea typeface="+mn-ea"/>
                          <a:cs typeface="+mn-cs"/>
                        </a:rPr>
                        <a:t>Coolant such as dry ice, unnecessary.</a:t>
                      </a:r>
                    </a:p>
                    <a:p>
                      <a:pPr marL="0" marR="0" indent="0" algn="l" defTabSz="4173143" rtl="0" eaLnBrk="1" fontAlgn="auto" latinLnBrk="0" hangingPunct="1">
                        <a:lnSpc>
                          <a:spcPct val="100000"/>
                        </a:lnSpc>
                        <a:spcBef>
                          <a:spcPts val="0"/>
                        </a:spcBef>
                        <a:spcAft>
                          <a:spcPts val="0"/>
                        </a:spcAft>
                        <a:buClrTx/>
                        <a:buSzTx/>
                        <a:buFont typeface="Arial" pitchFamily="34" charset="0"/>
                        <a:buChar char="•"/>
                        <a:tabLst/>
                        <a:defRPr/>
                      </a:pPr>
                      <a:r>
                        <a:rPr kumimoji="1" lang="en-US" altLang="ja-JP" sz="1400" kern="1200" dirty="0">
                          <a:solidFill>
                            <a:schemeClr val="dk1"/>
                          </a:solidFill>
                          <a:latin typeface="+mn-lt"/>
                          <a:ea typeface="+mn-ea"/>
                          <a:cs typeface="+mn-cs"/>
                        </a:rPr>
                        <a:t>Short preparation time  to see tracks of radiation</a:t>
                      </a:r>
                    </a:p>
                    <a:p>
                      <a:pPr eaLnBrk="1" fontAlgn="auto" hangingPunct="1">
                        <a:spcAft>
                          <a:spcPts val="0"/>
                        </a:spcAft>
                        <a:buFont typeface="Arial" pitchFamily="34" charset="0"/>
                        <a:buChar char="•"/>
                        <a:defRPr/>
                      </a:pPr>
                      <a:r>
                        <a:rPr lang="en-US" altLang="ja-JP" sz="1400" dirty="0"/>
                        <a:t>Radiation sources; monazite and radon gas</a:t>
                      </a:r>
                      <a:endParaRPr kumimoji="1" lang="ja-JP" altLang="en-US" sz="1400" dirty="0"/>
                    </a:p>
                    <a:p>
                      <a:pPr marL="0" marR="0" lvl="0" indent="0" algn="l" defTabSz="4173143" rtl="0" eaLnBrk="1" fontAlgn="auto" latinLnBrk="0" hangingPunct="1">
                        <a:lnSpc>
                          <a:spcPct val="100000"/>
                        </a:lnSpc>
                        <a:spcBef>
                          <a:spcPts val="0"/>
                        </a:spcBef>
                        <a:spcAft>
                          <a:spcPts val="0"/>
                        </a:spcAft>
                        <a:buClrTx/>
                        <a:buSzTx/>
                        <a:buFont typeface="Arial" pitchFamily="34" charset="0"/>
                        <a:buChar char="•"/>
                        <a:tabLst/>
                        <a:defRPr/>
                      </a:pPr>
                      <a:r>
                        <a:rPr lang="en-US" altLang="ja-JP" sz="1400" dirty="0"/>
                        <a:t>Mainly for observation of the tracks of natural radiations</a:t>
                      </a:r>
                    </a:p>
                  </a:txBody>
                  <a:tcPr anchor="ctr"/>
                </a:tc>
                <a:extLst>
                  <a:ext uri="{0D108BD9-81ED-4DB2-BD59-A6C34878D82A}">
                    <a16:rowId xmlns="" xmlns:a16="http://schemas.microsoft.com/office/drawing/2014/main" val="10005"/>
                  </a:ext>
                </a:extLst>
              </a:tr>
            </a:tbl>
          </a:graphicData>
        </a:graphic>
      </p:graphicFrame>
      <p:pic>
        <p:nvPicPr>
          <p:cNvPr id="7" name="図 3" descr="20161028_105715.jpg"/>
          <p:cNvPicPr>
            <a:picLocks noChangeAspect="1"/>
          </p:cNvPicPr>
          <p:nvPr/>
        </p:nvPicPr>
        <p:blipFill>
          <a:blip r:embed="rId2" cstate="print"/>
          <a:srcRect l="31437" t="11218" r="22377" b="13805"/>
          <a:stretch>
            <a:fillRect/>
          </a:stretch>
        </p:blipFill>
        <p:spPr bwMode="auto">
          <a:xfrm>
            <a:off x="2307953" y="1647569"/>
            <a:ext cx="883982" cy="805881"/>
          </a:xfrm>
          <a:prstGeom prst="rect">
            <a:avLst/>
          </a:prstGeom>
          <a:noFill/>
          <a:ln w="9525">
            <a:noFill/>
            <a:miter lim="800000"/>
            <a:headEnd/>
            <a:tailEnd/>
          </a:ln>
        </p:spPr>
      </p:pic>
      <p:pic>
        <p:nvPicPr>
          <p:cNvPr id="8" name="Picture 13" descr="6006d113"/>
          <p:cNvPicPr>
            <a:picLocks noChangeAspect="1" noChangeArrowheads="1"/>
          </p:cNvPicPr>
          <p:nvPr/>
        </p:nvPicPr>
        <p:blipFill>
          <a:blip r:embed="rId3" cstate="print"/>
          <a:srcRect l="24484" r="17234" b="20747"/>
          <a:stretch>
            <a:fillRect/>
          </a:stretch>
        </p:blipFill>
        <p:spPr bwMode="auto">
          <a:xfrm>
            <a:off x="3505682" y="1636881"/>
            <a:ext cx="997437" cy="826920"/>
          </a:xfrm>
          <a:prstGeom prst="rect">
            <a:avLst/>
          </a:prstGeom>
          <a:noFill/>
          <a:ln w="9525">
            <a:noFill/>
            <a:miter lim="800000"/>
            <a:headEnd/>
            <a:tailEnd/>
          </a:ln>
        </p:spPr>
      </p:pic>
      <p:pic>
        <p:nvPicPr>
          <p:cNvPr id="10" name="Picture 1" descr="H:\IllustratorCS2\2017\rado\D-113_hiseki.bmp"/>
          <p:cNvPicPr>
            <a:picLocks noChangeAspect="1" noChangeArrowheads="1"/>
          </p:cNvPicPr>
          <p:nvPr/>
        </p:nvPicPr>
        <p:blipFill>
          <a:blip r:embed="rId4" cstate="print"/>
          <a:srcRect l="16250" r="12500"/>
          <a:stretch>
            <a:fillRect/>
          </a:stretch>
        </p:blipFill>
        <p:spPr bwMode="auto">
          <a:xfrm>
            <a:off x="5077992" y="1687679"/>
            <a:ext cx="801190" cy="716855"/>
          </a:xfrm>
          <a:prstGeom prst="rect">
            <a:avLst/>
          </a:prstGeom>
          <a:noFill/>
          <a:ln w="9525">
            <a:noFill/>
            <a:miter lim="800000"/>
            <a:headEnd/>
            <a:tailEnd/>
          </a:ln>
        </p:spPr>
      </p:pic>
      <p:pic>
        <p:nvPicPr>
          <p:cNvPr id="11" name="Picture 9" descr="6004b112"/>
          <p:cNvPicPr>
            <a:picLocks noChangeAspect="1" noChangeArrowheads="1"/>
          </p:cNvPicPr>
          <p:nvPr/>
        </p:nvPicPr>
        <p:blipFill>
          <a:blip r:embed="rId5" cstate="print"/>
          <a:srcRect t="11282" r="22366" b="-1418"/>
          <a:stretch>
            <a:fillRect/>
          </a:stretch>
        </p:blipFill>
        <p:spPr bwMode="auto">
          <a:xfrm>
            <a:off x="2300329" y="2547221"/>
            <a:ext cx="1878533" cy="1305112"/>
          </a:xfrm>
          <a:prstGeom prst="rect">
            <a:avLst/>
          </a:prstGeom>
          <a:noFill/>
          <a:ln w="9525">
            <a:noFill/>
            <a:miter lim="800000"/>
            <a:headEnd/>
            <a:tailEnd/>
          </a:ln>
        </p:spPr>
      </p:pic>
      <p:pic>
        <p:nvPicPr>
          <p:cNvPr id="12" name="Picture 2" descr="H:\IllustratorCS2\2017\rado\A-112_gaikan.jpg"/>
          <p:cNvPicPr>
            <a:picLocks noChangeAspect="1" noChangeArrowheads="1"/>
          </p:cNvPicPr>
          <p:nvPr/>
        </p:nvPicPr>
        <p:blipFill>
          <a:blip r:embed="rId6" cstate="print"/>
          <a:srcRect t="34931"/>
          <a:stretch>
            <a:fillRect/>
          </a:stretch>
        </p:blipFill>
        <p:spPr bwMode="auto">
          <a:xfrm>
            <a:off x="2192480" y="3967702"/>
            <a:ext cx="1103756" cy="1227753"/>
          </a:xfrm>
          <a:prstGeom prst="rect">
            <a:avLst/>
          </a:prstGeom>
          <a:noFill/>
          <a:ln w="9525">
            <a:noFill/>
            <a:miter lim="800000"/>
            <a:headEnd/>
            <a:tailEnd/>
          </a:ln>
        </p:spPr>
      </p:pic>
      <p:pic>
        <p:nvPicPr>
          <p:cNvPr id="13" name="Picture 4" descr="H:\写真\160307福島A112\Resized\飛跡2 - コピー.jpg"/>
          <p:cNvPicPr>
            <a:picLocks noChangeAspect="1" noChangeArrowheads="1"/>
          </p:cNvPicPr>
          <p:nvPr/>
        </p:nvPicPr>
        <p:blipFill>
          <a:blip r:embed="rId7" cstate="print"/>
          <a:srcRect/>
          <a:stretch>
            <a:fillRect/>
          </a:stretch>
        </p:blipFill>
        <p:spPr bwMode="auto">
          <a:xfrm>
            <a:off x="3370545" y="3985605"/>
            <a:ext cx="1110016" cy="1030952"/>
          </a:xfrm>
          <a:prstGeom prst="rect">
            <a:avLst/>
          </a:prstGeom>
          <a:noFill/>
          <a:ln w="9525">
            <a:noFill/>
            <a:miter lim="800000"/>
            <a:headEnd/>
            <a:tailEnd/>
          </a:ln>
        </p:spPr>
      </p:pic>
      <p:pic>
        <p:nvPicPr>
          <p:cNvPr id="14" name="Picture 6" descr="H:\プロジェクト別\2008-2015\1308香川高専\写真\飛跡\Resized\宇宙線03.jpg"/>
          <p:cNvPicPr>
            <a:picLocks noChangeAspect="1" noChangeArrowheads="1"/>
          </p:cNvPicPr>
          <p:nvPr/>
        </p:nvPicPr>
        <p:blipFill>
          <a:blip r:embed="rId8" cstate="print"/>
          <a:srcRect l="28560" b="10736"/>
          <a:stretch>
            <a:fillRect/>
          </a:stretch>
        </p:blipFill>
        <p:spPr bwMode="auto">
          <a:xfrm>
            <a:off x="4513711" y="3957947"/>
            <a:ext cx="1714372" cy="1162693"/>
          </a:xfrm>
          <a:prstGeom prst="rect">
            <a:avLst/>
          </a:prstGeom>
          <a:noFill/>
          <a:ln w="9525">
            <a:noFill/>
            <a:miter lim="800000"/>
            <a:headEnd/>
            <a:tailEnd/>
          </a:ln>
        </p:spPr>
      </p:pic>
      <p:pic>
        <p:nvPicPr>
          <p:cNvPr id="15" name="Picture 2" descr="C:\Users\t-tod\Dropbox\HP用画像\E-113.jpg"/>
          <p:cNvPicPr>
            <a:picLocks noChangeAspect="1" noChangeArrowheads="1"/>
          </p:cNvPicPr>
          <p:nvPr/>
        </p:nvPicPr>
        <p:blipFill>
          <a:blip r:embed="rId9" cstate="print"/>
          <a:srcRect l="19364" r="32549" b="5369"/>
          <a:stretch>
            <a:fillRect/>
          </a:stretch>
        </p:blipFill>
        <p:spPr bwMode="auto">
          <a:xfrm>
            <a:off x="2264304" y="5257709"/>
            <a:ext cx="1026689" cy="960212"/>
          </a:xfrm>
          <a:prstGeom prst="rect">
            <a:avLst/>
          </a:prstGeom>
          <a:noFill/>
        </p:spPr>
      </p:pic>
      <p:pic>
        <p:nvPicPr>
          <p:cNvPr id="16" name="Picture 3" descr="C:\Users\t-tod\Dropbox\HP用画像\B-112_Rn220.JPG"/>
          <p:cNvPicPr>
            <a:picLocks noChangeAspect="1" noChangeArrowheads="1"/>
          </p:cNvPicPr>
          <p:nvPr/>
        </p:nvPicPr>
        <p:blipFill>
          <a:blip r:embed="rId10" cstate="print"/>
          <a:srcRect/>
          <a:stretch>
            <a:fillRect/>
          </a:stretch>
        </p:blipFill>
        <p:spPr bwMode="auto">
          <a:xfrm>
            <a:off x="4478867" y="2581088"/>
            <a:ext cx="1705259" cy="1279045"/>
          </a:xfrm>
          <a:prstGeom prst="rect">
            <a:avLst/>
          </a:prstGeom>
          <a:noFill/>
        </p:spPr>
      </p:pic>
      <p:pic>
        <p:nvPicPr>
          <p:cNvPr id="17" name="Picture 4" descr="C:\Users\t-tod\Dropbox\RADO\過去のプロジェクト\1904楽天\radiumu_moji.jpg"/>
          <p:cNvPicPr>
            <a:picLocks noChangeAspect="1" noChangeArrowheads="1"/>
          </p:cNvPicPr>
          <p:nvPr/>
        </p:nvPicPr>
        <p:blipFill>
          <a:blip r:embed="rId11" cstate="print"/>
          <a:srcRect t="20869" b="10618"/>
          <a:stretch>
            <a:fillRect/>
          </a:stretch>
        </p:blipFill>
        <p:spPr bwMode="auto">
          <a:xfrm>
            <a:off x="4804677" y="5261082"/>
            <a:ext cx="1356941" cy="832147"/>
          </a:xfrm>
          <a:prstGeom prst="rect">
            <a:avLst/>
          </a:prstGeom>
          <a:noFill/>
        </p:spPr>
      </p:pic>
      <p:pic>
        <p:nvPicPr>
          <p:cNvPr id="18" name="Picture 5" descr="C:\Users\t-tod\Dropbox\RADO\過去のプロジェクト\1904楽天\radon_moji.jpg"/>
          <p:cNvPicPr>
            <a:picLocks noChangeAspect="1" noChangeArrowheads="1"/>
          </p:cNvPicPr>
          <p:nvPr/>
        </p:nvPicPr>
        <p:blipFill>
          <a:blip r:embed="rId12" cstate="print"/>
          <a:srcRect t="13219" b="12193"/>
          <a:stretch>
            <a:fillRect/>
          </a:stretch>
        </p:blipFill>
        <p:spPr bwMode="auto">
          <a:xfrm>
            <a:off x="3376271" y="5268754"/>
            <a:ext cx="1352901" cy="890977"/>
          </a:xfrm>
          <a:prstGeom prst="rect">
            <a:avLst/>
          </a:prstGeom>
          <a:noFill/>
        </p:spPr>
      </p:pic>
    </p:spTree>
    <p:extLst>
      <p:ext uri="{BB962C8B-B14F-4D97-AF65-F5344CB8AC3E}">
        <p14:creationId xmlns:p14="http://schemas.microsoft.com/office/powerpoint/2010/main" xmlns="" val="781018322"/>
      </p:ext>
    </p:extLst>
  </p:cSld>
  <p:clrMapOvr>
    <a:masterClrMapping/>
  </p:clrMapOvr>
</p:sld>
</file>

<file path=ppt/theme/theme1.xml><?xml version="1.0" encoding="utf-8"?>
<a:theme xmlns:a="http://schemas.openxmlformats.org/drawingml/2006/main" name="パーセル">
  <a:themeElements>
    <a:clrScheme name="ユーザー定義 2">
      <a:dk1>
        <a:srgbClr val="495C8D"/>
      </a:dk1>
      <a:lt1>
        <a:srgbClr val="FFFFFF"/>
      </a:lt1>
      <a:dk2>
        <a:srgbClr val="495C8D"/>
      </a:dk2>
      <a:lt2>
        <a:srgbClr val="FFFFFF"/>
      </a:lt2>
      <a:accent1>
        <a:srgbClr val="E6C069"/>
      </a:accent1>
      <a:accent2>
        <a:srgbClr val="E3ECF1"/>
      </a:accent2>
      <a:accent3>
        <a:srgbClr val="897B61"/>
      </a:accent3>
      <a:accent4>
        <a:srgbClr val="8DAB8E"/>
      </a:accent4>
      <a:accent5>
        <a:srgbClr val="77A2BB"/>
      </a:accent5>
      <a:accent6>
        <a:srgbClr val="F9E6E9"/>
      </a:accent6>
      <a:hlink>
        <a:srgbClr val="77A2BB"/>
      </a:hlink>
      <a:folHlink>
        <a:srgbClr val="957A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パーセル">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パーセル</Template>
  <TotalTime>4624</TotalTime>
  <Words>654</Words>
  <Application>Microsoft Office PowerPoint</Application>
  <PresentationFormat>ユーザー設定</PresentationFormat>
  <Paragraphs>84</Paragraphs>
  <Slides>5</Slides>
  <Notes>0</Notes>
  <HiddenSlides>0</HiddenSlides>
  <MMClips>0</MMClips>
  <ScaleCrop>false</ScaleCrop>
  <HeadingPairs>
    <vt:vector size="4" baseType="variant">
      <vt:variant>
        <vt:lpstr>テーマ</vt:lpstr>
      </vt:variant>
      <vt:variant>
        <vt:i4>1</vt:i4>
      </vt:variant>
      <vt:variant>
        <vt:lpstr>スライド タイトル</vt:lpstr>
      </vt:variant>
      <vt:variant>
        <vt:i4>5</vt:i4>
      </vt:variant>
    </vt:vector>
  </HeadingPairs>
  <TitlesOfParts>
    <vt:vector size="6" baseType="lpstr">
      <vt:lpstr>パーセル</vt:lpstr>
      <vt:lpstr>Practical School Application of  Cloud Chambers for  Various Education Subjects</vt:lpstr>
      <vt:lpstr>Why is Cloud Chamber for School Education ?</vt:lpstr>
      <vt:lpstr>Practical School Application of Cloud Chambers for Various Education Subjects</vt:lpstr>
      <vt:lpstr>Educational Application of Cloud Chambers Targeting Each Generation Level</vt:lpstr>
      <vt:lpstr>Types and characteristics of cloud chambers and their current main educational purposes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JVET Activities Achievements and Significance</dc:title>
  <dc:creator>TAKAKI Rieko</dc:creator>
  <cp:lastModifiedBy>Toda</cp:lastModifiedBy>
  <cp:revision>43</cp:revision>
  <dcterms:created xsi:type="dcterms:W3CDTF">2023-09-25T04:50:29Z</dcterms:created>
  <dcterms:modified xsi:type="dcterms:W3CDTF">2024-05-12T13:14:39Z</dcterms:modified>
</cp:coreProperties>
</file>